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1" r:id="rId6"/>
    <p:sldId id="257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6" r:id="rId15"/>
    <p:sldId id="275" r:id="rId16"/>
  </p:sldIdLst>
  <p:sldSz cx="6858000" cy="9144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6233" autoAdjust="0"/>
  </p:normalViewPr>
  <p:slideViewPr>
    <p:cSldViewPr snapToGrid="0">
      <p:cViewPr varScale="1">
        <p:scale>
          <a:sx n="80" d="100"/>
          <a:sy n="80" d="100"/>
        </p:scale>
        <p:origin x="10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72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502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82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38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93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36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2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41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827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95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7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C0E525-045C-41CA-A8DC-94F927615A6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05FD61-F119-4584-9BAF-EB69CE91C5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68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C45D22-2BDA-1CEC-0394-5B02E52935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556420"/>
            <a:ext cx="5829300" cy="3183467"/>
          </a:xfrm>
        </p:spPr>
        <p:txBody>
          <a:bodyPr/>
          <a:lstStyle/>
          <a:p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2E0B48A-07A6-FA82-01B5-3B729AD67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2964558"/>
            <a:ext cx="5486400" cy="2788060"/>
          </a:xfrm>
        </p:spPr>
        <p:txBody>
          <a:bodyPr>
            <a:normAutofit/>
          </a:bodyPr>
          <a:lstStyle/>
          <a:p>
            <a:r>
              <a:rPr kumimoji="1" lang="ja-JP" altLang="en-US" sz="3200" dirty="0"/>
              <a:t>ガムクールフラット工法</a:t>
            </a:r>
            <a:endParaRPr kumimoji="1" lang="en-US" altLang="ja-JP" sz="3200" dirty="0"/>
          </a:p>
          <a:p>
            <a:endParaRPr lang="en-US" altLang="ja-JP" sz="2800" dirty="0"/>
          </a:p>
          <a:p>
            <a:r>
              <a:rPr kumimoji="1" lang="ja-JP" altLang="en-US" sz="3200" dirty="0"/>
              <a:t>付加価値提案参考資料</a:t>
            </a:r>
            <a:endParaRPr kumimoji="1" lang="en-US" altLang="ja-JP" sz="3200" dirty="0"/>
          </a:p>
          <a:p>
            <a:endParaRPr kumimoji="1" lang="en-US" altLang="ja-JP" sz="3200" dirty="0"/>
          </a:p>
          <a:p>
            <a:r>
              <a:rPr lang="en-US" altLang="ja-JP" sz="3200" dirty="0"/>
              <a:t>【</a:t>
            </a:r>
            <a:r>
              <a:rPr lang="ja-JP" altLang="en-US" sz="3200" dirty="0"/>
              <a:t>積雪寒冷地用</a:t>
            </a:r>
            <a:r>
              <a:rPr lang="en-US" altLang="ja-JP" sz="3200" dirty="0"/>
              <a:t>】</a:t>
            </a:r>
            <a:endParaRPr kumimoji="1" lang="en-US" altLang="ja-JP" sz="3200" dirty="0"/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8A95F4E0-8F24-1673-6FA0-BEF1D24843D9}"/>
              </a:ext>
            </a:extLst>
          </p:cNvPr>
          <p:cNvSpPr txBox="1">
            <a:spLocks/>
          </p:cNvSpPr>
          <p:nvPr/>
        </p:nvSpPr>
        <p:spPr>
          <a:xfrm>
            <a:off x="1638300" y="8036756"/>
            <a:ext cx="5486400" cy="752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/>
              <a:t>北海道防水改修事業協同組合</a:t>
            </a:r>
            <a:endParaRPr lang="en-US" altLang="ja-JP" sz="2800" dirty="0"/>
          </a:p>
          <a:p>
            <a:pPr algn="l"/>
            <a:endParaRPr lang="ja-JP" altLang="en-US" sz="28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4FF4752-3F61-CD66-2481-C49DC6B8F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1" y="8000898"/>
            <a:ext cx="1295170" cy="533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字幕 2">
            <a:extLst>
              <a:ext uri="{FF2B5EF4-FFF2-40B4-BE49-F238E27FC236}">
                <a16:creationId xmlns:a16="http://schemas.microsoft.com/office/drawing/2014/main" id="{4FC909EF-16B1-45BF-DDBB-98D4457E98BC}"/>
              </a:ext>
            </a:extLst>
          </p:cNvPr>
          <p:cNvSpPr txBox="1">
            <a:spLocks/>
          </p:cNvSpPr>
          <p:nvPr/>
        </p:nvSpPr>
        <p:spPr>
          <a:xfrm>
            <a:off x="5283200" y="126381"/>
            <a:ext cx="1422401" cy="4571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/>
              <a:t>組合員用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A6787A9-FB9E-9EDF-B4BD-7D9B39CFC437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F0C591C4-B45D-6B99-BB46-70D950634E88}"/>
              </a:ext>
            </a:extLst>
          </p:cNvPr>
          <p:cNvSpPr txBox="1">
            <a:spLocks/>
          </p:cNvSpPr>
          <p:nvPr/>
        </p:nvSpPr>
        <p:spPr>
          <a:xfrm>
            <a:off x="5283199" y="680420"/>
            <a:ext cx="1422401" cy="4571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/>
              <a:t>外部提出不可</a:t>
            </a:r>
          </a:p>
        </p:txBody>
      </p:sp>
    </p:spTree>
    <p:extLst>
      <p:ext uri="{BB962C8B-B14F-4D97-AF65-F5344CB8AC3E}">
        <p14:creationId xmlns:p14="http://schemas.microsoft.com/office/powerpoint/2010/main" val="389028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08DFC-F352-53C8-C55A-E58EBDDBD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楕円 7">
            <a:extLst>
              <a:ext uri="{FF2B5EF4-FFF2-40B4-BE49-F238E27FC236}">
                <a16:creationId xmlns:a16="http://schemas.microsoft.com/office/drawing/2014/main" id="{4878E41E-379D-A0E5-6E8D-C1AC61E71BDF}"/>
              </a:ext>
            </a:extLst>
          </p:cNvPr>
          <p:cNvSpPr/>
          <p:nvPr/>
        </p:nvSpPr>
        <p:spPr>
          <a:xfrm>
            <a:off x="301475" y="137211"/>
            <a:ext cx="573848" cy="580315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5436732-C077-5CD0-FBE8-4C5C086D443C}"/>
              </a:ext>
            </a:extLst>
          </p:cNvPr>
          <p:cNvSpPr txBox="1"/>
          <p:nvPr/>
        </p:nvSpPr>
        <p:spPr>
          <a:xfrm>
            <a:off x="355216" y="99633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3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DBB1ECE-5072-BFE5-52E9-0324590D0AF7}"/>
              </a:ext>
            </a:extLst>
          </p:cNvPr>
          <p:cNvSpPr/>
          <p:nvPr/>
        </p:nvSpPr>
        <p:spPr>
          <a:xfrm>
            <a:off x="942975" y="771530"/>
            <a:ext cx="5559809" cy="6530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3C24D9CA-2FB1-1C54-4EB7-B12854505BF4}"/>
              </a:ext>
            </a:extLst>
          </p:cNvPr>
          <p:cNvSpPr txBox="1">
            <a:spLocks/>
          </p:cNvSpPr>
          <p:nvPr/>
        </p:nvSpPr>
        <p:spPr>
          <a:xfrm>
            <a:off x="992545" y="256517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関係者についてのメリット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7DD9E5E-83DA-5520-1F16-BE873609AE22}"/>
              </a:ext>
            </a:extLst>
          </p:cNvPr>
          <p:cNvSpPr/>
          <p:nvPr/>
        </p:nvSpPr>
        <p:spPr>
          <a:xfrm>
            <a:off x="355216" y="1032484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AE3720F-F5B0-FD47-BE87-9B5FF09ECEC9}"/>
              </a:ext>
            </a:extLst>
          </p:cNvPr>
          <p:cNvSpPr txBox="1"/>
          <p:nvPr/>
        </p:nvSpPr>
        <p:spPr>
          <a:xfrm>
            <a:off x="355217" y="1050695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施主のメリット</a:t>
            </a:r>
            <a:endParaRPr kumimoji="1" lang="ja-JP" altLang="en-US" sz="2000" b="1" dirty="0">
              <a:latin typeface="游ゴシック" panose="020B0400000000000000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04EBC70F-7655-326F-ADC0-3A3B3368E00C}"/>
              </a:ext>
            </a:extLst>
          </p:cNvPr>
          <p:cNvSpPr/>
          <p:nvPr/>
        </p:nvSpPr>
        <p:spPr>
          <a:xfrm>
            <a:off x="365240" y="3674416"/>
            <a:ext cx="21975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2E1AECF-05A6-5738-9DA0-C15879D5F2D5}"/>
              </a:ext>
            </a:extLst>
          </p:cNvPr>
          <p:cNvSpPr txBox="1"/>
          <p:nvPr/>
        </p:nvSpPr>
        <p:spPr>
          <a:xfrm>
            <a:off x="365242" y="3683864"/>
            <a:ext cx="2276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元請のメリット</a:t>
            </a:r>
            <a:endParaRPr lang="en-US" altLang="ja-JP" sz="2000" b="1" dirty="0">
              <a:latin typeface="游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70D761F-CFA7-8E85-15FA-DE6FF12307F0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EFEC459-1226-A701-CD4C-665343714188}"/>
              </a:ext>
            </a:extLst>
          </p:cNvPr>
          <p:cNvSpPr/>
          <p:nvPr/>
        </p:nvSpPr>
        <p:spPr>
          <a:xfrm>
            <a:off x="4757530" y="886265"/>
            <a:ext cx="1855305" cy="40011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5EDBD83-BC70-11CA-C874-6593DC4DADE5}"/>
              </a:ext>
            </a:extLst>
          </p:cNvPr>
          <p:cNvSpPr txBox="1"/>
          <p:nvPr/>
        </p:nvSpPr>
        <p:spPr>
          <a:xfrm>
            <a:off x="4771282" y="886265"/>
            <a:ext cx="1883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</a:rPr>
              <a:t>建物名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1E3D5323-9639-B67B-ECB6-69532A03E271}"/>
              </a:ext>
            </a:extLst>
          </p:cNvPr>
          <p:cNvSpPr/>
          <p:nvPr/>
        </p:nvSpPr>
        <p:spPr>
          <a:xfrm>
            <a:off x="301474" y="6307220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9286E30-92B2-56E1-DC20-AF14A93BC252}"/>
              </a:ext>
            </a:extLst>
          </p:cNvPr>
          <p:cNvSpPr txBox="1"/>
          <p:nvPr/>
        </p:nvSpPr>
        <p:spPr>
          <a:xfrm>
            <a:off x="301475" y="6325431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</a:rPr>
              <a:t>組合員のメリット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DD5EF1E0-188A-14DF-10D9-9BD45D8CA6C4}"/>
              </a:ext>
            </a:extLst>
          </p:cNvPr>
          <p:cNvSpPr/>
          <p:nvPr/>
        </p:nvSpPr>
        <p:spPr>
          <a:xfrm>
            <a:off x="355216" y="7040499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E3E837B2-53CB-2D53-C6BB-3B1372031B01}"/>
              </a:ext>
            </a:extLst>
          </p:cNvPr>
          <p:cNvSpPr/>
          <p:nvPr/>
        </p:nvSpPr>
        <p:spPr>
          <a:xfrm>
            <a:off x="355216" y="1585518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60496229-8A22-4F73-17FB-C751713C54B7}"/>
              </a:ext>
            </a:extLst>
          </p:cNvPr>
          <p:cNvSpPr/>
          <p:nvPr/>
        </p:nvSpPr>
        <p:spPr>
          <a:xfrm>
            <a:off x="355216" y="4230195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797A991-E0ED-EAEB-C565-5E9188F085CC}"/>
              </a:ext>
            </a:extLst>
          </p:cNvPr>
          <p:cNvSpPr/>
          <p:nvPr/>
        </p:nvSpPr>
        <p:spPr>
          <a:xfrm>
            <a:off x="5653666" y="49422"/>
            <a:ext cx="1089603" cy="307777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7B1B081-61D0-9458-BECB-3FBE27B62BB8}"/>
              </a:ext>
            </a:extLst>
          </p:cNvPr>
          <p:cNvSpPr txBox="1"/>
          <p:nvPr/>
        </p:nvSpPr>
        <p:spPr>
          <a:xfrm>
            <a:off x="5653666" y="64233"/>
            <a:ext cx="1883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游ゴシック" panose="020B0400000000000000" pitchFamily="50" charset="-128"/>
              </a:rPr>
              <a:t>MEMO</a:t>
            </a:r>
            <a:r>
              <a:rPr kumimoji="1" lang="ja-JP" altLang="en-US" sz="1400" b="1" dirty="0">
                <a:latin typeface="游ゴシック" panose="020B0400000000000000" pitchFamily="50" charset="-128"/>
              </a:rPr>
              <a:t>用</a:t>
            </a:r>
          </a:p>
        </p:txBody>
      </p:sp>
    </p:spTree>
    <p:extLst>
      <p:ext uri="{BB962C8B-B14F-4D97-AF65-F5344CB8AC3E}">
        <p14:creationId xmlns:p14="http://schemas.microsoft.com/office/powerpoint/2010/main" val="3439636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C349F-1F99-FBE0-923F-2968924AD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楕円 7">
            <a:extLst>
              <a:ext uri="{FF2B5EF4-FFF2-40B4-BE49-F238E27FC236}">
                <a16:creationId xmlns:a16="http://schemas.microsoft.com/office/drawing/2014/main" id="{BA75DFBA-D95A-87B7-B77A-CF685290A2BE}"/>
              </a:ext>
            </a:extLst>
          </p:cNvPr>
          <p:cNvSpPr/>
          <p:nvPr/>
        </p:nvSpPr>
        <p:spPr>
          <a:xfrm>
            <a:off x="301475" y="137211"/>
            <a:ext cx="573848" cy="580315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5C4EF11-C8A0-D8B6-CB23-FE888106CDDC}"/>
              </a:ext>
            </a:extLst>
          </p:cNvPr>
          <p:cNvSpPr txBox="1"/>
          <p:nvPr/>
        </p:nvSpPr>
        <p:spPr>
          <a:xfrm>
            <a:off x="355216" y="99633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3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1B5A61B-149C-9ABD-EF8F-EA21E492E0B5}"/>
              </a:ext>
            </a:extLst>
          </p:cNvPr>
          <p:cNvSpPr/>
          <p:nvPr/>
        </p:nvSpPr>
        <p:spPr>
          <a:xfrm>
            <a:off x="942975" y="771530"/>
            <a:ext cx="5559809" cy="6530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D708B013-3C6B-0097-272A-66E11662DE86}"/>
              </a:ext>
            </a:extLst>
          </p:cNvPr>
          <p:cNvSpPr txBox="1">
            <a:spLocks/>
          </p:cNvSpPr>
          <p:nvPr/>
        </p:nvSpPr>
        <p:spPr>
          <a:xfrm>
            <a:off x="992545" y="339642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関係者についてのメリット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3F00168C-0EBF-A05B-2D55-5CC0048B89BD}"/>
              </a:ext>
            </a:extLst>
          </p:cNvPr>
          <p:cNvSpPr/>
          <p:nvPr/>
        </p:nvSpPr>
        <p:spPr>
          <a:xfrm>
            <a:off x="355216" y="1032484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B5881D-41BF-83BC-0255-E6C1E20BC633}"/>
              </a:ext>
            </a:extLst>
          </p:cNvPr>
          <p:cNvSpPr txBox="1"/>
          <p:nvPr/>
        </p:nvSpPr>
        <p:spPr>
          <a:xfrm>
            <a:off x="355217" y="1050695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施主のメリット</a:t>
            </a:r>
            <a:endParaRPr kumimoji="1" lang="ja-JP" altLang="en-US" sz="2000" b="1" dirty="0">
              <a:latin typeface="游ゴシック" panose="020B0400000000000000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91FCDC47-A111-53E7-DF06-69A78EC542EA}"/>
              </a:ext>
            </a:extLst>
          </p:cNvPr>
          <p:cNvSpPr/>
          <p:nvPr/>
        </p:nvSpPr>
        <p:spPr>
          <a:xfrm>
            <a:off x="365240" y="3674416"/>
            <a:ext cx="21975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8484A83-0F02-74D5-4F69-67EB33822E84}"/>
              </a:ext>
            </a:extLst>
          </p:cNvPr>
          <p:cNvSpPr txBox="1"/>
          <p:nvPr/>
        </p:nvSpPr>
        <p:spPr>
          <a:xfrm>
            <a:off x="365242" y="3683864"/>
            <a:ext cx="2276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元請のメリット</a:t>
            </a:r>
            <a:endParaRPr lang="en-US" altLang="ja-JP" sz="2000" b="1" dirty="0">
              <a:latin typeface="游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EDC357-5AC4-B96D-A601-8513312E343D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F87061EF-9084-43F2-F325-593234EA8FE9}"/>
              </a:ext>
            </a:extLst>
          </p:cNvPr>
          <p:cNvSpPr/>
          <p:nvPr/>
        </p:nvSpPr>
        <p:spPr>
          <a:xfrm>
            <a:off x="4757530" y="886265"/>
            <a:ext cx="1855305" cy="40011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3D42CAD-07F4-ABB0-CB41-21BA67F20F07}"/>
              </a:ext>
            </a:extLst>
          </p:cNvPr>
          <p:cNvSpPr txBox="1"/>
          <p:nvPr/>
        </p:nvSpPr>
        <p:spPr>
          <a:xfrm>
            <a:off x="4771282" y="886265"/>
            <a:ext cx="1883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</a:rPr>
              <a:t>建物名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9BE538F1-BA33-82EE-5B83-121EDDDDAAC9}"/>
              </a:ext>
            </a:extLst>
          </p:cNvPr>
          <p:cNvSpPr/>
          <p:nvPr/>
        </p:nvSpPr>
        <p:spPr>
          <a:xfrm>
            <a:off x="301474" y="6307220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F2A577F-4B63-27F9-D688-1FAD62C58440}"/>
              </a:ext>
            </a:extLst>
          </p:cNvPr>
          <p:cNvSpPr txBox="1"/>
          <p:nvPr/>
        </p:nvSpPr>
        <p:spPr>
          <a:xfrm>
            <a:off x="301475" y="6325431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</a:rPr>
              <a:t>組合員のメリット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61388CC4-4976-8BB8-85E3-BC0CABA1D3B5}"/>
              </a:ext>
            </a:extLst>
          </p:cNvPr>
          <p:cNvSpPr/>
          <p:nvPr/>
        </p:nvSpPr>
        <p:spPr>
          <a:xfrm>
            <a:off x="355216" y="7040499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49D92243-7178-414D-AA7D-34764132DF5B}"/>
              </a:ext>
            </a:extLst>
          </p:cNvPr>
          <p:cNvSpPr/>
          <p:nvPr/>
        </p:nvSpPr>
        <p:spPr>
          <a:xfrm>
            <a:off x="355216" y="1585518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A102E85-F062-904A-C756-991E90E707D6}"/>
              </a:ext>
            </a:extLst>
          </p:cNvPr>
          <p:cNvSpPr/>
          <p:nvPr/>
        </p:nvSpPr>
        <p:spPr>
          <a:xfrm>
            <a:off x="355216" y="4230195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5B358A6F-A024-236E-F9AB-442F39F1509B}"/>
              </a:ext>
            </a:extLst>
          </p:cNvPr>
          <p:cNvSpPr/>
          <p:nvPr/>
        </p:nvSpPr>
        <p:spPr>
          <a:xfrm>
            <a:off x="5653666" y="49422"/>
            <a:ext cx="1089603" cy="307777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80DDF78-97F5-E2C2-80C0-50648775B8A4}"/>
              </a:ext>
            </a:extLst>
          </p:cNvPr>
          <p:cNvSpPr txBox="1"/>
          <p:nvPr/>
        </p:nvSpPr>
        <p:spPr>
          <a:xfrm>
            <a:off x="5653666" y="64233"/>
            <a:ext cx="1883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游ゴシック" panose="020B0400000000000000" pitchFamily="50" charset="-128"/>
              </a:rPr>
              <a:t>MEMO</a:t>
            </a:r>
            <a:r>
              <a:rPr kumimoji="1" lang="ja-JP" altLang="en-US" sz="1400" b="1" dirty="0">
                <a:latin typeface="游ゴシック" panose="020B0400000000000000" pitchFamily="50" charset="-128"/>
              </a:rPr>
              <a:t>用</a:t>
            </a:r>
          </a:p>
        </p:txBody>
      </p:sp>
    </p:spTree>
    <p:extLst>
      <p:ext uri="{BB962C8B-B14F-4D97-AF65-F5344CB8AC3E}">
        <p14:creationId xmlns:p14="http://schemas.microsoft.com/office/powerpoint/2010/main" val="813612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4E57E-5EAF-A1CF-A95B-BC60E3810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9CCDA6-84EA-4E4F-E4FD-48D4CD0B9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556420"/>
            <a:ext cx="5829300" cy="3183467"/>
          </a:xfrm>
        </p:spPr>
        <p:txBody>
          <a:bodyPr/>
          <a:lstStyle/>
          <a:p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F01A0323-19B8-B1FE-9BCF-BE0C29A7B3BD}"/>
              </a:ext>
            </a:extLst>
          </p:cNvPr>
          <p:cNvSpPr txBox="1">
            <a:spLocks/>
          </p:cNvSpPr>
          <p:nvPr/>
        </p:nvSpPr>
        <p:spPr>
          <a:xfrm>
            <a:off x="1197114" y="5180288"/>
            <a:ext cx="5486400" cy="752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dirty="0"/>
              <a:t>北海道防水改修事業協同組合</a:t>
            </a:r>
            <a:endParaRPr lang="en-US" altLang="ja-JP" sz="2800" dirty="0"/>
          </a:p>
          <a:p>
            <a:pPr algn="l"/>
            <a:endParaRPr lang="ja-JP" altLang="en-US" sz="28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56C249F0-5827-DC4D-003B-37CA2EB19E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692" y="3826894"/>
            <a:ext cx="2562639" cy="1055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字幕 2">
            <a:extLst>
              <a:ext uri="{FF2B5EF4-FFF2-40B4-BE49-F238E27FC236}">
                <a16:creationId xmlns:a16="http://schemas.microsoft.com/office/drawing/2014/main" id="{B389C67E-B1F5-BB84-096B-39396DA1EF64}"/>
              </a:ext>
            </a:extLst>
          </p:cNvPr>
          <p:cNvSpPr txBox="1">
            <a:spLocks/>
          </p:cNvSpPr>
          <p:nvPr/>
        </p:nvSpPr>
        <p:spPr>
          <a:xfrm>
            <a:off x="5283200" y="126381"/>
            <a:ext cx="1422401" cy="4571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/>
              <a:t>組合員用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9C1E3EA-815A-7E65-F142-A06C218AF6C0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8A95E0D-58AD-7DE1-8A44-30146B8A87F6}"/>
              </a:ext>
            </a:extLst>
          </p:cNvPr>
          <p:cNvSpPr txBox="1">
            <a:spLocks/>
          </p:cNvSpPr>
          <p:nvPr/>
        </p:nvSpPr>
        <p:spPr>
          <a:xfrm>
            <a:off x="5853040" y="8603452"/>
            <a:ext cx="1400314" cy="54010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/>
              <a:t>Vol.1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312228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FB4B3-E16B-E135-9A78-D7B17A46D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4485FE-B0D2-DFBC-6B5A-60C4DCF3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590" y="708663"/>
            <a:ext cx="5915025" cy="580315"/>
          </a:xfrm>
        </p:spPr>
        <p:txBody>
          <a:bodyPr/>
          <a:lstStyle/>
          <a:p>
            <a:pPr algn="ctr"/>
            <a:r>
              <a:rPr kumimoji="1" lang="ja-JP" altLang="en-US" dirty="0"/>
              <a:t>目　次</a:t>
            </a: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62DE80BA-0EC0-9A6C-A0E1-A6AB624DAF09}"/>
              </a:ext>
            </a:extLst>
          </p:cNvPr>
          <p:cNvSpPr/>
          <p:nvPr/>
        </p:nvSpPr>
        <p:spPr>
          <a:xfrm>
            <a:off x="337666" y="1966726"/>
            <a:ext cx="573848" cy="580315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6A8F248-E73E-7179-5A17-FEE89DC1652C}"/>
              </a:ext>
            </a:extLst>
          </p:cNvPr>
          <p:cNvSpPr txBox="1"/>
          <p:nvPr/>
        </p:nvSpPr>
        <p:spPr>
          <a:xfrm>
            <a:off x="391407" y="1929148"/>
            <a:ext cx="39121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1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142C46A6-A42A-FB46-337E-78A7D36D1623}"/>
              </a:ext>
            </a:extLst>
          </p:cNvPr>
          <p:cNvSpPr txBox="1">
            <a:spLocks/>
          </p:cNvSpPr>
          <p:nvPr/>
        </p:nvSpPr>
        <p:spPr>
          <a:xfrm>
            <a:off x="979166" y="2050407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各種防水の特徴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6D11C941-247A-3E89-28FD-59CFB99B3F8D}"/>
              </a:ext>
            </a:extLst>
          </p:cNvPr>
          <p:cNvSpPr txBox="1">
            <a:spLocks/>
          </p:cNvSpPr>
          <p:nvPr/>
        </p:nvSpPr>
        <p:spPr>
          <a:xfrm>
            <a:off x="1164384" y="2591257"/>
            <a:ext cx="5915025" cy="1152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600" dirty="0"/>
              <a:t>・アスファルト防水</a:t>
            </a: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・ウレタン塗膜防水</a:t>
            </a: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・塩ビシート防水</a:t>
            </a:r>
            <a:endParaRPr lang="en-US" altLang="ja-JP" sz="1600" dirty="0"/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B2535D0D-CAAC-7E57-80C0-321054B7961E}"/>
              </a:ext>
            </a:extLst>
          </p:cNvPr>
          <p:cNvSpPr/>
          <p:nvPr/>
        </p:nvSpPr>
        <p:spPr>
          <a:xfrm>
            <a:off x="337667" y="3997137"/>
            <a:ext cx="573848" cy="58031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FD1B847-0C45-733D-2FC2-B1B35913C6A6}"/>
              </a:ext>
            </a:extLst>
          </p:cNvPr>
          <p:cNvSpPr txBox="1"/>
          <p:nvPr/>
        </p:nvSpPr>
        <p:spPr>
          <a:xfrm>
            <a:off x="391408" y="3959559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2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6" name="コンテンツ プレースホルダー 2">
            <a:extLst>
              <a:ext uri="{FF2B5EF4-FFF2-40B4-BE49-F238E27FC236}">
                <a16:creationId xmlns:a16="http://schemas.microsoft.com/office/drawing/2014/main" id="{A7B97A1D-FACA-1916-8FD3-6D8B8E3BB31A}"/>
              </a:ext>
            </a:extLst>
          </p:cNvPr>
          <p:cNvSpPr txBox="1">
            <a:spLocks/>
          </p:cNvSpPr>
          <p:nvPr/>
        </p:nvSpPr>
        <p:spPr>
          <a:xfrm>
            <a:off x="1164384" y="4635144"/>
            <a:ext cx="5915025" cy="707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600" dirty="0"/>
              <a:t>・積雪寒冷地での優位性</a:t>
            </a: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・対象となる建物</a:t>
            </a:r>
            <a:endParaRPr lang="en-US" altLang="ja-JP" sz="1600" dirty="0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33C8A4E8-DE69-5222-5495-0086A2B1CEF5}"/>
              </a:ext>
            </a:extLst>
          </p:cNvPr>
          <p:cNvSpPr/>
          <p:nvPr/>
        </p:nvSpPr>
        <p:spPr>
          <a:xfrm>
            <a:off x="337666" y="5921916"/>
            <a:ext cx="573848" cy="58031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2D4102E-B87A-2CEF-E3A1-2BA725034CD2}"/>
              </a:ext>
            </a:extLst>
          </p:cNvPr>
          <p:cNvSpPr txBox="1"/>
          <p:nvPr/>
        </p:nvSpPr>
        <p:spPr>
          <a:xfrm>
            <a:off x="391407" y="5884338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3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9" name="コンテンツ プレースホルダー 2">
            <a:extLst>
              <a:ext uri="{FF2B5EF4-FFF2-40B4-BE49-F238E27FC236}">
                <a16:creationId xmlns:a16="http://schemas.microsoft.com/office/drawing/2014/main" id="{D4E84804-9D0D-7E96-AF24-969BADC6A045}"/>
              </a:ext>
            </a:extLst>
          </p:cNvPr>
          <p:cNvSpPr txBox="1">
            <a:spLocks/>
          </p:cNvSpPr>
          <p:nvPr/>
        </p:nvSpPr>
        <p:spPr>
          <a:xfrm>
            <a:off x="911514" y="6041472"/>
            <a:ext cx="6476945" cy="580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600" b="1" dirty="0">
                <a:solidFill>
                  <a:srgbClr val="7030A0"/>
                </a:solidFill>
              </a:rPr>
              <a:t>建物別関係者についてのメリット</a:t>
            </a:r>
            <a:r>
              <a:rPr lang="ja-JP" altLang="en-US" sz="1900" dirty="0"/>
              <a:t>について</a:t>
            </a:r>
            <a:endParaRPr lang="en-US" altLang="ja-JP" sz="19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938E4D-B319-6398-9477-78DDA4168520}"/>
              </a:ext>
            </a:extLst>
          </p:cNvPr>
          <p:cNvSpPr txBox="1">
            <a:spLocks/>
          </p:cNvSpPr>
          <p:nvPr/>
        </p:nvSpPr>
        <p:spPr>
          <a:xfrm>
            <a:off x="1064928" y="4064530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ガムクール</a:t>
            </a:r>
            <a:r>
              <a:rPr lang="en-US" altLang="ja-JP" sz="2800" b="1" dirty="0">
                <a:solidFill>
                  <a:srgbClr val="7030A0"/>
                </a:solidFill>
              </a:rPr>
              <a:t>FRAT</a:t>
            </a:r>
            <a:r>
              <a:rPr lang="ja-JP" altLang="en-US" sz="2800" b="1" dirty="0">
                <a:solidFill>
                  <a:srgbClr val="7030A0"/>
                </a:solidFill>
              </a:rPr>
              <a:t>工法の優位性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6A95E379-5D6A-456D-43A3-2FACCB872F15}"/>
              </a:ext>
            </a:extLst>
          </p:cNvPr>
          <p:cNvSpPr txBox="1">
            <a:spLocks/>
          </p:cNvSpPr>
          <p:nvPr/>
        </p:nvSpPr>
        <p:spPr>
          <a:xfrm>
            <a:off x="1164383" y="6744227"/>
            <a:ext cx="5915025" cy="1082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600" dirty="0"/>
              <a:t>・施主にとってのメリット</a:t>
            </a: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・元請にとってのメリット</a:t>
            </a: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・組合員にとってのメリット</a:t>
            </a:r>
            <a:endParaRPr lang="en-US" altLang="ja-JP" sz="16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5F213C-4AC9-F521-BBFC-46ED443A1E23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971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楕円 7">
            <a:extLst>
              <a:ext uri="{FF2B5EF4-FFF2-40B4-BE49-F238E27FC236}">
                <a16:creationId xmlns:a16="http://schemas.microsoft.com/office/drawing/2014/main" id="{6C430896-1C33-F79B-5977-53766688DECB}"/>
              </a:ext>
            </a:extLst>
          </p:cNvPr>
          <p:cNvSpPr/>
          <p:nvPr/>
        </p:nvSpPr>
        <p:spPr>
          <a:xfrm>
            <a:off x="301475" y="137211"/>
            <a:ext cx="573848" cy="580315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ED2CB14-4342-C277-E6DC-B3F258C7BF67}"/>
              </a:ext>
            </a:extLst>
          </p:cNvPr>
          <p:cNvSpPr txBox="1"/>
          <p:nvPr/>
        </p:nvSpPr>
        <p:spPr>
          <a:xfrm>
            <a:off x="355216" y="99633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1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8EB24E9-144C-C43A-373E-4BC52480642C}"/>
              </a:ext>
            </a:extLst>
          </p:cNvPr>
          <p:cNvSpPr/>
          <p:nvPr/>
        </p:nvSpPr>
        <p:spPr>
          <a:xfrm>
            <a:off x="942975" y="735905"/>
            <a:ext cx="5559809" cy="6530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3F6BD8C2-8111-9FAD-E8E9-AF0BF6FB0F59}"/>
              </a:ext>
            </a:extLst>
          </p:cNvPr>
          <p:cNvSpPr txBox="1">
            <a:spLocks/>
          </p:cNvSpPr>
          <p:nvPr/>
        </p:nvSpPr>
        <p:spPr>
          <a:xfrm>
            <a:off x="992545" y="220892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各種防水の特徴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E8262B3-0D28-7C57-68C5-1C68FE8F22E2}"/>
              </a:ext>
            </a:extLst>
          </p:cNvPr>
          <p:cNvSpPr/>
          <p:nvPr/>
        </p:nvSpPr>
        <p:spPr>
          <a:xfrm>
            <a:off x="355216" y="1032484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40A7D1-BB75-F4E3-29BF-9A710AFF4694}"/>
              </a:ext>
            </a:extLst>
          </p:cNvPr>
          <p:cNvSpPr txBox="1"/>
          <p:nvPr/>
        </p:nvSpPr>
        <p:spPr>
          <a:xfrm>
            <a:off x="355217" y="1050695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アスファルト防水について</a:t>
            </a:r>
            <a:endParaRPr lang="en-US" altLang="ja-JP" sz="2000" b="1" dirty="0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CB69F64B-7C4A-82D3-C2B8-518A644307F1}"/>
              </a:ext>
            </a:extLst>
          </p:cNvPr>
          <p:cNvSpPr/>
          <p:nvPr/>
        </p:nvSpPr>
        <p:spPr>
          <a:xfrm>
            <a:off x="317008" y="1573486"/>
            <a:ext cx="17281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DCF4AC-A334-5CDD-6FD6-EA2E863602BA}"/>
              </a:ext>
            </a:extLst>
          </p:cNvPr>
          <p:cNvSpPr txBox="1"/>
          <p:nvPr/>
        </p:nvSpPr>
        <p:spPr>
          <a:xfrm>
            <a:off x="317009" y="1582934"/>
            <a:ext cx="2520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メリット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388B131-1A3F-4F3E-B121-6DD7877A811C}"/>
              </a:ext>
            </a:extLst>
          </p:cNvPr>
          <p:cNvSpPr/>
          <p:nvPr/>
        </p:nvSpPr>
        <p:spPr>
          <a:xfrm>
            <a:off x="355216" y="2169906"/>
            <a:ext cx="6299584" cy="3024394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・複層工法の為、耐用年数が長くﾗﾝﾆﾝｸﾞｺｽﾄを抑えられる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・熱工法は各種防水工法の中で最も水密性が高い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・工法の選択肢が多く様々な場所に対応可能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・工場製造のルーフィングのため厚みが均一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・施工後すぐに防水性能が発揮される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・ﾊﾞｰﾅｰや釜を使う工法の場合、多少雪があっても施工可能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・積雪時にも安全に歩行できる（施工時）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・部分補修しやすい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7764000F-6E5A-01D0-A03C-AA5E9995E1AD}"/>
              </a:ext>
            </a:extLst>
          </p:cNvPr>
          <p:cNvSpPr/>
          <p:nvPr/>
        </p:nvSpPr>
        <p:spPr>
          <a:xfrm>
            <a:off x="317008" y="5381162"/>
            <a:ext cx="17281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6274176-1D3B-BB8D-92B4-EBC69459F253}"/>
              </a:ext>
            </a:extLst>
          </p:cNvPr>
          <p:cNvSpPr txBox="1"/>
          <p:nvPr/>
        </p:nvSpPr>
        <p:spPr>
          <a:xfrm>
            <a:off x="317009" y="5390610"/>
            <a:ext cx="2520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デメリット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C2B29745-8D52-5D05-4E96-7B1A5B59B45B}"/>
              </a:ext>
            </a:extLst>
          </p:cNvPr>
          <p:cNvSpPr/>
          <p:nvPr/>
        </p:nvSpPr>
        <p:spPr>
          <a:xfrm>
            <a:off x="355216" y="5977582"/>
            <a:ext cx="6299584" cy="3024394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・バーナーや釜など火気を使用する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・臭い煙が発生する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・表層砂の剥離が生じる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・複雑な形状は納まりの検討が必要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r>
              <a:rPr kumimoji="1" lang="en-US" altLang="ja-JP" dirty="0">
                <a:solidFill>
                  <a:schemeClr val="tx1"/>
                </a:solidFill>
              </a:rPr>
              <a:t>1</a:t>
            </a:r>
            <a:r>
              <a:rPr kumimoji="1" lang="ja-JP" altLang="en-US" dirty="0">
                <a:solidFill>
                  <a:schemeClr val="tx1"/>
                </a:solidFill>
              </a:rPr>
              <a:t>㎡あたりの重量が他の工法に比べ重い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・防水改修を重ねる事で建物への荷重が大きくなる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・荷上げに手間がかかる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・材料が重く職人への負担が大きい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・イニシャルコストが高い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BC40515-C711-C050-0B3D-994C096ED24E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1102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0DBC9-E2D7-5E25-DFFC-887C2828D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楕円 7">
            <a:extLst>
              <a:ext uri="{FF2B5EF4-FFF2-40B4-BE49-F238E27FC236}">
                <a16:creationId xmlns:a16="http://schemas.microsoft.com/office/drawing/2014/main" id="{E2B8FB1D-FD9D-C1F1-8388-98BB75E3A7D9}"/>
              </a:ext>
            </a:extLst>
          </p:cNvPr>
          <p:cNvSpPr/>
          <p:nvPr/>
        </p:nvSpPr>
        <p:spPr>
          <a:xfrm>
            <a:off x="301475" y="137211"/>
            <a:ext cx="573848" cy="580315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42DEBCE-1EE3-BDE2-A142-514F58826544}"/>
              </a:ext>
            </a:extLst>
          </p:cNvPr>
          <p:cNvSpPr txBox="1"/>
          <p:nvPr/>
        </p:nvSpPr>
        <p:spPr>
          <a:xfrm>
            <a:off x="355216" y="99633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1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123B1AB-3382-1AF7-9FD8-C87F8B539EC3}"/>
              </a:ext>
            </a:extLst>
          </p:cNvPr>
          <p:cNvSpPr/>
          <p:nvPr/>
        </p:nvSpPr>
        <p:spPr>
          <a:xfrm>
            <a:off x="942975" y="735905"/>
            <a:ext cx="5559809" cy="6530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B70E5919-8778-C044-9E90-1E17001313D3}"/>
              </a:ext>
            </a:extLst>
          </p:cNvPr>
          <p:cNvSpPr txBox="1">
            <a:spLocks/>
          </p:cNvSpPr>
          <p:nvPr/>
        </p:nvSpPr>
        <p:spPr>
          <a:xfrm>
            <a:off x="992545" y="220892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各種防水の特徴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AC0C3ECF-274B-E812-1B15-4001713F9FB7}"/>
              </a:ext>
            </a:extLst>
          </p:cNvPr>
          <p:cNvSpPr/>
          <p:nvPr/>
        </p:nvSpPr>
        <p:spPr>
          <a:xfrm>
            <a:off x="355216" y="1032484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03576FF-4AC9-6820-63CC-879EC650D2AD}"/>
              </a:ext>
            </a:extLst>
          </p:cNvPr>
          <p:cNvSpPr txBox="1"/>
          <p:nvPr/>
        </p:nvSpPr>
        <p:spPr>
          <a:xfrm>
            <a:off x="355217" y="1050695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ウレタン塗膜防水について</a:t>
            </a:r>
            <a:endParaRPr lang="en-US" altLang="ja-JP" sz="2000" b="1" dirty="0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EF0BB85E-D9E1-A0D5-2101-5F25385668AD}"/>
              </a:ext>
            </a:extLst>
          </p:cNvPr>
          <p:cNvSpPr/>
          <p:nvPr/>
        </p:nvSpPr>
        <p:spPr>
          <a:xfrm>
            <a:off x="317008" y="1573486"/>
            <a:ext cx="17281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7DFEF21-0F3C-B424-0F4A-E7D7E5D9A849}"/>
              </a:ext>
            </a:extLst>
          </p:cNvPr>
          <p:cNvSpPr txBox="1"/>
          <p:nvPr/>
        </p:nvSpPr>
        <p:spPr>
          <a:xfrm>
            <a:off x="317009" y="1582934"/>
            <a:ext cx="2520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メリット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84C00971-E538-3BEE-08A8-AD621973ECA5}"/>
              </a:ext>
            </a:extLst>
          </p:cNvPr>
          <p:cNvSpPr/>
          <p:nvPr/>
        </p:nvSpPr>
        <p:spPr>
          <a:xfrm>
            <a:off x="355216" y="2169906"/>
            <a:ext cx="6299584" cy="3024394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・複雑な形状へも対応可能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・シームレスな１つの膜を形成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・押さえ金物が不要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・軽歩行可能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・１人での施工が可能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・スプレー工法の場合、工期短縮が図れる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791258EB-EF1E-3EB9-8375-32E49F4379B4}"/>
              </a:ext>
            </a:extLst>
          </p:cNvPr>
          <p:cNvSpPr/>
          <p:nvPr/>
        </p:nvSpPr>
        <p:spPr>
          <a:xfrm>
            <a:off x="317008" y="5381162"/>
            <a:ext cx="17281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6AA0365-CEE4-008C-4ADF-0DAE35390345}"/>
              </a:ext>
            </a:extLst>
          </p:cNvPr>
          <p:cNvSpPr txBox="1"/>
          <p:nvPr/>
        </p:nvSpPr>
        <p:spPr>
          <a:xfrm>
            <a:off x="317009" y="5390610"/>
            <a:ext cx="2520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デメリット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1DF6929F-00CA-8A7C-9B3B-18B4B4736AA6}"/>
              </a:ext>
            </a:extLst>
          </p:cNvPr>
          <p:cNvSpPr/>
          <p:nvPr/>
        </p:nvSpPr>
        <p:spPr>
          <a:xfrm>
            <a:off x="355216" y="5977582"/>
            <a:ext cx="6299584" cy="3024394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・比較的耐用年数は短い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・計量や攪拌状況により硬化不良のリスクがある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・低温下においては硬化までに時間がかかる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・小面積であっても作業日数がかかる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・施工中の降雨に弱い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・液状材料の為、下地の不陸により膜厚差が生じやすい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・積雪時には歩行に注意を要する（施工時）</a:t>
            </a:r>
          </a:p>
          <a:p>
            <a:r>
              <a:rPr kumimoji="1" lang="ja-JP" altLang="en-US" dirty="0">
                <a:solidFill>
                  <a:schemeClr val="tx1"/>
                </a:solidFill>
              </a:rPr>
              <a:t>・スプレー工法では飛散のリスクの検討が必要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・スプレー工法では作業中の養生が必要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7587AD-463F-5392-4D83-F9C7DCD1AB7C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9084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1D2A4-BFB4-9745-44A5-670981B78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楕円 7">
            <a:extLst>
              <a:ext uri="{FF2B5EF4-FFF2-40B4-BE49-F238E27FC236}">
                <a16:creationId xmlns:a16="http://schemas.microsoft.com/office/drawing/2014/main" id="{56711226-E020-47C5-A600-939BB819CC27}"/>
              </a:ext>
            </a:extLst>
          </p:cNvPr>
          <p:cNvSpPr/>
          <p:nvPr/>
        </p:nvSpPr>
        <p:spPr>
          <a:xfrm>
            <a:off x="301475" y="137211"/>
            <a:ext cx="573848" cy="580315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6027F5E-4C2C-BD3C-9C4D-3F7EE2C659D2}"/>
              </a:ext>
            </a:extLst>
          </p:cNvPr>
          <p:cNvSpPr txBox="1"/>
          <p:nvPr/>
        </p:nvSpPr>
        <p:spPr>
          <a:xfrm>
            <a:off x="355216" y="99633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1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DE0C4F5-9D27-EC78-45DC-5A9EAEA991CC}"/>
              </a:ext>
            </a:extLst>
          </p:cNvPr>
          <p:cNvSpPr/>
          <p:nvPr/>
        </p:nvSpPr>
        <p:spPr>
          <a:xfrm>
            <a:off x="942975" y="735905"/>
            <a:ext cx="5559809" cy="6530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0D2FF78E-E043-0EFD-9274-1BAF9564889D}"/>
              </a:ext>
            </a:extLst>
          </p:cNvPr>
          <p:cNvSpPr txBox="1">
            <a:spLocks/>
          </p:cNvSpPr>
          <p:nvPr/>
        </p:nvSpPr>
        <p:spPr>
          <a:xfrm>
            <a:off x="992545" y="220892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各種防水の特徴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8D4CED6-2914-8A23-094A-D90A4B14CAD5}"/>
              </a:ext>
            </a:extLst>
          </p:cNvPr>
          <p:cNvSpPr/>
          <p:nvPr/>
        </p:nvSpPr>
        <p:spPr>
          <a:xfrm>
            <a:off x="355216" y="1032484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A275907-94F8-6BAC-29E5-65449DD2911B}"/>
              </a:ext>
            </a:extLst>
          </p:cNvPr>
          <p:cNvSpPr txBox="1"/>
          <p:nvPr/>
        </p:nvSpPr>
        <p:spPr>
          <a:xfrm>
            <a:off x="355217" y="1050695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塩ビシート防水について</a:t>
            </a:r>
            <a:endParaRPr lang="en-US" altLang="ja-JP" sz="2000" b="1" dirty="0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9A515E2A-38AE-57B2-D14D-13CA6BC619C0}"/>
              </a:ext>
            </a:extLst>
          </p:cNvPr>
          <p:cNvSpPr/>
          <p:nvPr/>
        </p:nvSpPr>
        <p:spPr>
          <a:xfrm>
            <a:off x="317008" y="1573486"/>
            <a:ext cx="17281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41CC4ED-0337-737A-793D-76FA5A51FDA0}"/>
              </a:ext>
            </a:extLst>
          </p:cNvPr>
          <p:cNvSpPr txBox="1"/>
          <p:nvPr/>
        </p:nvSpPr>
        <p:spPr>
          <a:xfrm>
            <a:off x="317009" y="1582934"/>
            <a:ext cx="2520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メリット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11D3FF2F-07D4-7903-C287-5A5EB694D3C2}"/>
              </a:ext>
            </a:extLst>
          </p:cNvPr>
          <p:cNvSpPr/>
          <p:nvPr/>
        </p:nvSpPr>
        <p:spPr>
          <a:xfrm>
            <a:off x="355216" y="2169906"/>
            <a:ext cx="6299584" cy="3024394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・下地の不陸があっても施工可能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・火気の使用がない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・機械的固定工法の場合下地を選ばず施工可能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・単層のため施工が楽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・意匠性に優れる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・工期を短く設定できる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・安価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3501D57D-0B18-91AD-2B62-7453F6EFC188}"/>
              </a:ext>
            </a:extLst>
          </p:cNvPr>
          <p:cNvSpPr/>
          <p:nvPr/>
        </p:nvSpPr>
        <p:spPr>
          <a:xfrm>
            <a:off x="317008" y="5381162"/>
            <a:ext cx="17281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3CE857E-195F-D8BF-6A4D-1B7CE258115B}"/>
              </a:ext>
            </a:extLst>
          </p:cNvPr>
          <p:cNvSpPr txBox="1"/>
          <p:nvPr/>
        </p:nvSpPr>
        <p:spPr>
          <a:xfrm>
            <a:off x="317009" y="5390610"/>
            <a:ext cx="2520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デメリット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BD70ED0C-BA7F-DFA2-DA5C-A2E68FF6BBC2}"/>
              </a:ext>
            </a:extLst>
          </p:cNvPr>
          <p:cNvSpPr/>
          <p:nvPr/>
        </p:nvSpPr>
        <p:spPr>
          <a:xfrm>
            <a:off x="355216" y="5977582"/>
            <a:ext cx="6299584" cy="3024394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・単層防水のためシートの破損が漏水につながりやすい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・複雑な形状の施工がしづらい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・機械的固定工法の場合の雨養生、音、振動、風に対する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問題を事前に検討し、作業を行う必要がある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・施工中に汚せない、養生に気を遣う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・機械的固定工法の場合、立地条件や断熱材の厚みにより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経年劣化に差が生じることがある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7008B4A-5575-BB9D-8D72-48D1A3EE77D2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61810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F15C7-C2DB-1EB0-DC5A-B5909579C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楕円 7">
            <a:extLst>
              <a:ext uri="{FF2B5EF4-FFF2-40B4-BE49-F238E27FC236}">
                <a16:creationId xmlns:a16="http://schemas.microsoft.com/office/drawing/2014/main" id="{CF8A8C16-C74A-3BDD-7933-D116829314F2}"/>
              </a:ext>
            </a:extLst>
          </p:cNvPr>
          <p:cNvSpPr/>
          <p:nvPr/>
        </p:nvSpPr>
        <p:spPr>
          <a:xfrm>
            <a:off x="301475" y="137211"/>
            <a:ext cx="573848" cy="580315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3E8EE1-8FC3-CDF4-9254-A0528C30AD4E}"/>
              </a:ext>
            </a:extLst>
          </p:cNvPr>
          <p:cNvSpPr txBox="1"/>
          <p:nvPr/>
        </p:nvSpPr>
        <p:spPr>
          <a:xfrm>
            <a:off x="355216" y="99633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2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18AE2A-C371-D8BC-9779-5C6140CA6CE4}"/>
              </a:ext>
            </a:extLst>
          </p:cNvPr>
          <p:cNvSpPr/>
          <p:nvPr/>
        </p:nvSpPr>
        <p:spPr>
          <a:xfrm>
            <a:off x="942975" y="735905"/>
            <a:ext cx="5559809" cy="6530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78B0900F-B66A-BB15-0311-D567B1853803}"/>
              </a:ext>
            </a:extLst>
          </p:cNvPr>
          <p:cNvSpPr txBox="1">
            <a:spLocks/>
          </p:cNvSpPr>
          <p:nvPr/>
        </p:nvSpPr>
        <p:spPr>
          <a:xfrm>
            <a:off x="992545" y="220892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ガムクール</a:t>
            </a:r>
            <a:r>
              <a:rPr lang="en-US" altLang="ja-JP" sz="2800" b="1" dirty="0">
                <a:solidFill>
                  <a:srgbClr val="7030A0"/>
                </a:solidFill>
              </a:rPr>
              <a:t>FRAT</a:t>
            </a:r>
            <a:r>
              <a:rPr lang="ja-JP" altLang="en-US" sz="2800" b="1" dirty="0">
                <a:solidFill>
                  <a:srgbClr val="7030A0"/>
                </a:solidFill>
              </a:rPr>
              <a:t>工法の優位性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8615625-EF92-D101-8BA1-7651457D01AD}"/>
              </a:ext>
            </a:extLst>
          </p:cNvPr>
          <p:cNvSpPr/>
          <p:nvPr/>
        </p:nvSpPr>
        <p:spPr>
          <a:xfrm>
            <a:off x="355216" y="1032484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94BF290-087F-E847-EEEB-D44AD8C56328}"/>
              </a:ext>
            </a:extLst>
          </p:cNvPr>
          <p:cNvSpPr txBox="1"/>
          <p:nvPr/>
        </p:nvSpPr>
        <p:spPr>
          <a:xfrm>
            <a:off x="355217" y="1050695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積雪寒冷地での優位性</a:t>
            </a:r>
            <a:endParaRPr lang="en-US" altLang="ja-JP" sz="2000" b="1" dirty="0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5ECC50A6-5718-000A-EA80-FD69B5E9953C}"/>
              </a:ext>
            </a:extLst>
          </p:cNvPr>
          <p:cNvSpPr/>
          <p:nvPr/>
        </p:nvSpPr>
        <p:spPr>
          <a:xfrm>
            <a:off x="317008" y="1682081"/>
            <a:ext cx="6299584" cy="3484357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・建物の屋上にかかるらﾗｲﾌｻｲｸﾙｺｽﾄを抑えられる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・建物に必要な防水改修工事を少なくできる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r>
              <a:rPr kumimoji="1" lang="en-US" altLang="ja-JP" dirty="0">
                <a:solidFill>
                  <a:schemeClr val="tx1"/>
                </a:solidFill>
              </a:rPr>
              <a:t>30</a:t>
            </a:r>
            <a:r>
              <a:rPr kumimoji="1" lang="ja-JP" altLang="en-US" dirty="0">
                <a:solidFill>
                  <a:schemeClr val="tx1"/>
                </a:solidFill>
              </a:rPr>
              <a:t>年間保護塗料の塗り替えが不要な為、メンテナンス性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に優れる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・耐久性を求める建物であっても押さコンクリート打設不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要で工事を行えるため、建物への荷重を軽減できる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・塗膜防水併用仕様のため、複雑部位の施工も可能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・火気、臭い、煙、騒音を懸念する建物に対応可能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・バリボードを用いる事で下地を選ばず施工可能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・バリボードを用いる事で下地処理の簡略化が可能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・組合専用工法の為、高い技能での作業が期待できる。</a:t>
            </a:r>
          </a:p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D248B34E-F9BD-56CD-88AB-EC391AACD710}"/>
              </a:ext>
            </a:extLst>
          </p:cNvPr>
          <p:cNvSpPr/>
          <p:nvPr/>
        </p:nvSpPr>
        <p:spPr>
          <a:xfrm>
            <a:off x="317008" y="5353301"/>
            <a:ext cx="21975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DC54272-034B-66CB-B99C-3C41FE36FA49}"/>
              </a:ext>
            </a:extLst>
          </p:cNvPr>
          <p:cNvSpPr txBox="1"/>
          <p:nvPr/>
        </p:nvSpPr>
        <p:spPr>
          <a:xfrm>
            <a:off x="317010" y="5362749"/>
            <a:ext cx="2276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対象となる建物</a:t>
            </a:r>
            <a:endParaRPr kumimoji="1" lang="ja-JP" altLang="en-US" sz="2000" b="1" dirty="0">
              <a:latin typeface="游ゴシック" panose="020B0400000000000000" pitchFamily="50" charset="-128"/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0A50DBE4-5862-5228-DE70-FDC1F679680C}"/>
              </a:ext>
            </a:extLst>
          </p:cNvPr>
          <p:cNvSpPr/>
          <p:nvPr/>
        </p:nvSpPr>
        <p:spPr>
          <a:xfrm>
            <a:off x="355216" y="5949721"/>
            <a:ext cx="6299584" cy="3024394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・火気が使用できない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⇒病院・学校・重要文化財隣接施設</a:t>
            </a:r>
            <a:r>
              <a:rPr kumimoji="1" lang="en-US" altLang="ja-JP" dirty="0">
                <a:solidFill>
                  <a:schemeClr val="tx1"/>
                </a:solidFill>
              </a:rPr>
              <a:t>etc.</a:t>
            </a: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・臭いや音に制限がある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⇒消防・自衛隊・飲食店</a:t>
            </a:r>
            <a:r>
              <a:rPr kumimoji="1" lang="en-US" altLang="ja-JP" dirty="0">
                <a:solidFill>
                  <a:schemeClr val="tx1"/>
                </a:solidFill>
              </a:rPr>
              <a:t>etc.</a:t>
            </a:r>
            <a:endParaRPr kumimoji="1" lang="ja-JP" altLang="en-US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・今後改修の難しい建物（足場を立てるのが困難など）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⇒ソーラーパネル設置・街中の高層ビル・繁華街</a:t>
            </a:r>
            <a:r>
              <a:rPr kumimoji="1" lang="en-US" altLang="ja-JP" dirty="0">
                <a:solidFill>
                  <a:schemeClr val="tx1"/>
                </a:solidFill>
              </a:rPr>
              <a:t>etc.</a:t>
            </a: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39985A5-9E44-26AB-5238-1C97D9D46EFF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6337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651F8-AAC5-2AA6-A0F9-732ECCEBA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楕円 7">
            <a:extLst>
              <a:ext uri="{FF2B5EF4-FFF2-40B4-BE49-F238E27FC236}">
                <a16:creationId xmlns:a16="http://schemas.microsoft.com/office/drawing/2014/main" id="{66359F06-8951-056F-E9B8-4C6DCA353D8F}"/>
              </a:ext>
            </a:extLst>
          </p:cNvPr>
          <p:cNvSpPr/>
          <p:nvPr/>
        </p:nvSpPr>
        <p:spPr>
          <a:xfrm>
            <a:off x="301475" y="137211"/>
            <a:ext cx="573848" cy="580315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4E28EF8-9FBF-0A93-FCFE-E79CAD3D6A3D}"/>
              </a:ext>
            </a:extLst>
          </p:cNvPr>
          <p:cNvSpPr txBox="1"/>
          <p:nvPr/>
        </p:nvSpPr>
        <p:spPr>
          <a:xfrm>
            <a:off x="355216" y="99633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3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E85FBC6-52E1-0BD0-2FCF-FAF480950C88}"/>
              </a:ext>
            </a:extLst>
          </p:cNvPr>
          <p:cNvSpPr/>
          <p:nvPr/>
        </p:nvSpPr>
        <p:spPr>
          <a:xfrm>
            <a:off x="942975" y="735905"/>
            <a:ext cx="5559809" cy="6530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99731ABC-367E-1E99-EB9A-3331C82DC2DD}"/>
              </a:ext>
            </a:extLst>
          </p:cNvPr>
          <p:cNvSpPr txBox="1">
            <a:spLocks/>
          </p:cNvSpPr>
          <p:nvPr/>
        </p:nvSpPr>
        <p:spPr>
          <a:xfrm>
            <a:off x="992545" y="220892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関係者についてのメリット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D7C16D1A-C31D-4FB4-9CFD-0FB67ACE0F5B}"/>
              </a:ext>
            </a:extLst>
          </p:cNvPr>
          <p:cNvSpPr/>
          <p:nvPr/>
        </p:nvSpPr>
        <p:spPr>
          <a:xfrm>
            <a:off x="355216" y="1032484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852C99C-C591-A290-E9EC-B3CB4D157758}"/>
              </a:ext>
            </a:extLst>
          </p:cNvPr>
          <p:cNvSpPr txBox="1"/>
          <p:nvPr/>
        </p:nvSpPr>
        <p:spPr>
          <a:xfrm>
            <a:off x="355217" y="1050695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施主のメリット</a:t>
            </a:r>
            <a:endParaRPr kumimoji="1" lang="ja-JP" altLang="en-US" sz="2000" b="1" dirty="0">
              <a:latin typeface="游ゴシック" panose="020B0400000000000000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8C179E6E-1A5B-0D8F-813D-962A1AE5EAEF}"/>
              </a:ext>
            </a:extLst>
          </p:cNvPr>
          <p:cNvSpPr/>
          <p:nvPr/>
        </p:nvSpPr>
        <p:spPr>
          <a:xfrm>
            <a:off x="365240" y="3591291"/>
            <a:ext cx="21975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2B56BD1-B802-13DA-78AC-B51550990BD1}"/>
              </a:ext>
            </a:extLst>
          </p:cNvPr>
          <p:cNvSpPr txBox="1"/>
          <p:nvPr/>
        </p:nvSpPr>
        <p:spPr>
          <a:xfrm>
            <a:off x="365242" y="3600739"/>
            <a:ext cx="2276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元請のメリット</a:t>
            </a:r>
            <a:endParaRPr lang="en-US" altLang="ja-JP" sz="2000" b="1" dirty="0">
              <a:latin typeface="游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2A2441F-81DC-D637-5D33-1B4644A450FA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0BC4E8C7-6932-6C87-CF3F-F7117F25DBD7}"/>
              </a:ext>
            </a:extLst>
          </p:cNvPr>
          <p:cNvSpPr/>
          <p:nvPr/>
        </p:nvSpPr>
        <p:spPr>
          <a:xfrm>
            <a:off x="301474" y="6307220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1EF6C40-FD6B-90A2-C76A-26B3FE48BAFC}"/>
              </a:ext>
            </a:extLst>
          </p:cNvPr>
          <p:cNvSpPr txBox="1"/>
          <p:nvPr/>
        </p:nvSpPr>
        <p:spPr>
          <a:xfrm>
            <a:off x="301475" y="6325431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</a:rPr>
              <a:t>組合員のメリット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47868C2E-F4AE-AF4D-0259-0FBF66AA7AC2}"/>
              </a:ext>
            </a:extLst>
          </p:cNvPr>
          <p:cNvSpPr/>
          <p:nvPr/>
        </p:nvSpPr>
        <p:spPr>
          <a:xfrm>
            <a:off x="355216" y="6815793"/>
            <a:ext cx="6299584" cy="2152035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・組合員専用工法による他メーカーとの差別化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・複雑な納まりへ柔軟な対応が可能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・機械・乾式化により技能員の幅が広がる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・釜などの大掛かりな工具不要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・火気不使用で労災リスク減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・押さえコン改修では左官業者不要（劣化状況による）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・受注金額の増加、利益の増加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AAEFB434-CA43-5EE6-DCDA-4E249863CF00}"/>
              </a:ext>
            </a:extLst>
          </p:cNvPr>
          <p:cNvSpPr/>
          <p:nvPr/>
        </p:nvSpPr>
        <p:spPr>
          <a:xfrm>
            <a:off x="355216" y="1585518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・高耐久であるためライフサイクルコストを抑えられる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・メンテナンスの簡素化（トップコート塗替不要）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・防水工事としては音が出ない（撤去は別途）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・臭いを発生しないので周辺住民へ配慮が可能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・建物の長期利用に有利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・ﾄｰﾀﾙｺｽﾄを意識したｿｰﾗｰﾊﾟﾈﾙの設置が検討できる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9C4C025C-69BD-CE43-0696-319F33709808}"/>
              </a:ext>
            </a:extLst>
          </p:cNvPr>
          <p:cNvSpPr/>
          <p:nvPr/>
        </p:nvSpPr>
        <p:spPr>
          <a:xfrm>
            <a:off x="355216" y="4147070"/>
            <a:ext cx="6299584" cy="2043648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・提案のしやすさ（３０年改修不要・ﾄｯﾌﾟｺｰﾄ塗替不要）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・工期の短縮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・環境配慮（</a:t>
            </a:r>
            <a:r>
              <a:rPr kumimoji="1" lang="en-US" altLang="ja-JP" dirty="0">
                <a:solidFill>
                  <a:schemeClr val="tx1"/>
                </a:solidFill>
              </a:rPr>
              <a:t>CO</a:t>
            </a:r>
            <a:r>
              <a:rPr kumimoji="1" lang="ja-JP" altLang="en-US" dirty="0">
                <a:solidFill>
                  <a:schemeClr val="tx1"/>
                </a:solidFill>
              </a:rPr>
              <a:t>２削減）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・火気不使用、臭いの発生なし（作業中のトラブル防止）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・組合員専用による品質の高さ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・廃材が少なく処分費の低減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・受注金額の増加、利益の増加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D0EEFCCB-314A-755D-6B6F-A18E94A0A10B}"/>
              </a:ext>
            </a:extLst>
          </p:cNvPr>
          <p:cNvSpPr/>
          <p:nvPr/>
        </p:nvSpPr>
        <p:spPr>
          <a:xfrm>
            <a:off x="4260396" y="897899"/>
            <a:ext cx="2352440" cy="40011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08104F3-A77A-CABE-7727-B10894B5BD38}"/>
              </a:ext>
            </a:extLst>
          </p:cNvPr>
          <p:cNvSpPr txBox="1"/>
          <p:nvPr/>
        </p:nvSpPr>
        <p:spPr>
          <a:xfrm>
            <a:off x="4302359" y="915982"/>
            <a:ext cx="2352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</a:rPr>
              <a:t>建物名　病院</a:t>
            </a:r>
          </a:p>
        </p:txBody>
      </p:sp>
    </p:spTree>
    <p:extLst>
      <p:ext uri="{BB962C8B-B14F-4D97-AF65-F5344CB8AC3E}">
        <p14:creationId xmlns:p14="http://schemas.microsoft.com/office/powerpoint/2010/main" val="1679041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1650B-7581-DFA1-DF27-537C200D7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楕円 7">
            <a:extLst>
              <a:ext uri="{FF2B5EF4-FFF2-40B4-BE49-F238E27FC236}">
                <a16:creationId xmlns:a16="http://schemas.microsoft.com/office/drawing/2014/main" id="{DD186032-9D51-7545-F197-4AB8B1877B93}"/>
              </a:ext>
            </a:extLst>
          </p:cNvPr>
          <p:cNvSpPr/>
          <p:nvPr/>
        </p:nvSpPr>
        <p:spPr>
          <a:xfrm>
            <a:off x="301475" y="137211"/>
            <a:ext cx="573848" cy="580315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21A0E9B-B91C-88E6-BEF6-21500C766DFC}"/>
              </a:ext>
            </a:extLst>
          </p:cNvPr>
          <p:cNvSpPr txBox="1"/>
          <p:nvPr/>
        </p:nvSpPr>
        <p:spPr>
          <a:xfrm>
            <a:off x="355216" y="99633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3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0B253FA-DA8A-F8C5-37E7-A925476C5000}"/>
              </a:ext>
            </a:extLst>
          </p:cNvPr>
          <p:cNvSpPr/>
          <p:nvPr/>
        </p:nvSpPr>
        <p:spPr>
          <a:xfrm>
            <a:off x="942975" y="735905"/>
            <a:ext cx="5559809" cy="6530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11200910-46FC-D6AE-736B-4876D1765D6C}"/>
              </a:ext>
            </a:extLst>
          </p:cNvPr>
          <p:cNvSpPr txBox="1">
            <a:spLocks/>
          </p:cNvSpPr>
          <p:nvPr/>
        </p:nvSpPr>
        <p:spPr>
          <a:xfrm>
            <a:off x="992545" y="220892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関係者についてのメリット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E4EA703-5187-E11C-AC8C-621A554D081B}"/>
              </a:ext>
            </a:extLst>
          </p:cNvPr>
          <p:cNvSpPr/>
          <p:nvPr/>
        </p:nvSpPr>
        <p:spPr>
          <a:xfrm>
            <a:off x="355216" y="1032484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B003AE7-0B2E-C4AF-10AE-E1F70366EFE1}"/>
              </a:ext>
            </a:extLst>
          </p:cNvPr>
          <p:cNvSpPr txBox="1"/>
          <p:nvPr/>
        </p:nvSpPr>
        <p:spPr>
          <a:xfrm>
            <a:off x="355217" y="1050695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施主のメリット</a:t>
            </a:r>
            <a:endParaRPr kumimoji="1" lang="ja-JP" altLang="en-US" sz="2000" b="1" dirty="0">
              <a:latin typeface="游ゴシック" panose="020B0400000000000000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AEDEC2A1-07F7-F395-7C90-F800118F4F6F}"/>
              </a:ext>
            </a:extLst>
          </p:cNvPr>
          <p:cNvSpPr/>
          <p:nvPr/>
        </p:nvSpPr>
        <p:spPr>
          <a:xfrm>
            <a:off x="365240" y="3603166"/>
            <a:ext cx="21975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F992C30-3FC9-1EB2-8DA3-03146E7EF8C3}"/>
              </a:ext>
            </a:extLst>
          </p:cNvPr>
          <p:cNvSpPr txBox="1"/>
          <p:nvPr/>
        </p:nvSpPr>
        <p:spPr>
          <a:xfrm>
            <a:off x="365242" y="3612614"/>
            <a:ext cx="2276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元請のメリット</a:t>
            </a:r>
            <a:endParaRPr lang="en-US" altLang="ja-JP" sz="2000" b="1" dirty="0">
              <a:latin typeface="游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8F70403-29DA-23AD-F532-A7782B482042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AD1188C6-9CCA-AF9F-0FB5-09408F07876D}"/>
              </a:ext>
            </a:extLst>
          </p:cNvPr>
          <p:cNvSpPr/>
          <p:nvPr/>
        </p:nvSpPr>
        <p:spPr>
          <a:xfrm>
            <a:off x="4260396" y="897899"/>
            <a:ext cx="2352440" cy="40011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1363D4-DA40-D2FC-A9B5-1CDC9BFB4CDA}"/>
              </a:ext>
            </a:extLst>
          </p:cNvPr>
          <p:cNvSpPr txBox="1"/>
          <p:nvPr/>
        </p:nvSpPr>
        <p:spPr>
          <a:xfrm>
            <a:off x="4302359" y="915982"/>
            <a:ext cx="2352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</a:rPr>
              <a:t>建物名　学校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2B364BC7-C9AA-3730-9B37-F4ADB141508D}"/>
              </a:ext>
            </a:extLst>
          </p:cNvPr>
          <p:cNvSpPr/>
          <p:nvPr/>
        </p:nvSpPr>
        <p:spPr>
          <a:xfrm>
            <a:off x="301474" y="6390346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AC2FFE7-A00B-2355-0B70-A52E3DB4CA7E}"/>
              </a:ext>
            </a:extLst>
          </p:cNvPr>
          <p:cNvSpPr txBox="1"/>
          <p:nvPr/>
        </p:nvSpPr>
        <p:spPr>
          <a:xfrm>
            <a:off x="301475" y="6408557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</a:rPr>
              <a:t>組合員のメリット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5DA3134F-44F2-5081-9580-F4D2DFA902E0}"/>
              </a:ext>
            </a:extLst>
          </p:cNvPr>
          <p:cNvSpPr/>
          <p:nvPr/>
        </p:nvSpPr>
        <p:spPr>
          <a:xfrm>
            <a:off x="355216" y="6992999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・組合員専用工法による他メーカーとの差別化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・騒音や臭いが原因で長期休みしか行えなかった工事が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実施ができる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・技能員の健康管理に貢献（火気不使用による熱中症減）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・受注金額の増加、利益の増加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30E1014E-316B-ED77-BC3F-7CD291CCE650}"/>
              </a:ext>
            </a:extLst>
          </p:cNvPr>
          <p:cNvSpPr/>
          <p:nvPr/>
        </p:nvSpPr>
        <p:spPr>
          <a:xfrm>
            <a:off x="355216" y="1585518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・改修が少ない</a:t>
            </a:r>
            <a:r>
              <a:rPr kumimoji="1" lang="en-US" altLang="ja-JP" dirty="0">
                <a:solidFill>
                  <a:schemeClr val="tx1"/>
                </a:solidFill>
              </a:rPr>
              <a:t>(</a:t>
            </a:r>
            <a:r>
              <a:rPr kumimoji="1" lang="ja-JP" altLang="en-US" dirty="0">
                <a:solidFill>
                  <a:schemeClr val="tx1"/>
                </a:solidFill>
              </a:rPr>
              <a:t>足場を組む回数が減る・建物の長寿命化</a:t>
            </a:r>
            <a:r>
              <a:rPr kumimoji="1" lang="en-US" altLang="ja-JP" dirty="0">
                <a:solidFill>
                  <a:schemeClr val="tx1"/>
                </a:solidFill>
              </a:rPr>
              <a:t>)</a:t>
            </a:r>
          </a:p>
          <a:p>
            <a:r>
              <a:rPr kumimoji="1" lang="ja-JP" altLang="en-US" dirty="0">
                <a:solidFill>
                  <a:schemeClr val="tx1"/>
                </a:solidFill>
              </a:rPr>
              <a:t>・高耐久かつﾗｲﾌｻｲｸﾙｺｽﾄを抑えられる</a:t>
            </a:r>
            <a:r>
              <a:rPr kumimoji="1" lang="en-US" altLang="ja-JP" dirty="0">
                <a:solidFill>
                  <a:schemeClr val="tx1"/>
                </a:solidFill>
              </a:rPr>
              <a:t>(</a:t>
            </a:r>
            <a:r>
              <a:rPr kumimoji="1" lang="ja-JP" altLang="en-US" dirty="0">
                <a:solidFill>
                  <a:schemeClr val="tx1"/>
                </a:solidFill>
              </a:rPr>
              <a:t>耐用３０年）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・臭いや騒音が少なく授業の妨げにならない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・火気不使用で火災リスク減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・環境配慮</a:t>
            </a:r>
            <a:r>
              <a:rPr kumimoji="1" lang="en-US" altLang="ja-JP" dirty="0">
                <a:solidFill>
                  <a:schemeClr val="tx1"/>
                </a:solidFill>
              </a:rPr>
              <a:t>(CO2</a:t>
            </a:r>
            <a:r>
              <a:rPr kumimoji="1" lang="ja-JP" altLang="en-US" dirty="0">
                <a:solidFill>
                  <a:schemeClr val="tx1"/>
                </a:solidFill>
              </a:rPr>
              <a:t>削減）でイメージアップ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・ﾄｰﾀﾙｺｽﾄを意識したｿｰﾗｰﾊﾟﾈﾙの設置が検討できる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A1B4CD0-9DB6-8D3B-3A52-5E1F736002FF}"/>
              </a:ext>
            </a:extLst>
          </p:cNvPr>
          <p:cNvSpPr/>
          <p:nvPr/>
        </p:nvSpPr>
        <p:spPr>
          <a:xfrm>
            <a:off x="355216" y="4158945"/>
            <a:ext cx="6299584" cy="2058282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・火気不要、騒音・臭気が少ない事で工程管理がしやすい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・臭いが少なく、体調不調などの災害を防げる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・作業中のクレームリスクが減少する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r>
              <a:rPr kumimoji="1" lang="en-US" altLang="ja-JP" dirty="0">
                <a:solidFill>
                  <a:schemeClr val="tx1"/>
                </a:solidFill>
              </a:rPr>
              <a:t>CO2</a:t>
            </a:r>
            <a:r>
              <a:rPr kumimoji="1" lang="ja-JP" altLang="en-US" dirty="0">
                <a:solidFill>
                  <a:schemeClr val="tx1"/>
                </a:solidFill>
              </a:rPr>
              <a:t>削減によるゼロカーボン運動につながる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・下地処理の簡素化等で費用・工期の削減が期待できる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・ソーラーパネル設置の提案ができる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・受注金額の増加、利益の増加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866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F32E6-A03A-D5CB-EAF8-9FF37D508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楕円 7">
            <a:extLst>
              <a:ext uri="{FF2B5EF4-FFF2-40B4-BE49-F238E27FC236}">
                <a16:creationId xmlns:a16="http://schemas.microsoft.com/office/drawing/2014/main" id="{BC7B8A3A-8ED1-6895-671A-1EC9AB200D9B}"/>
              </a:ext>
            </a:extLst>
          </p:cNvPr>
          <p:cNvSpPr/>
          <p:nvPr/>
        </p:nvSpPr>
        <p:spPr>
          <a:xfrm>
            <a:off x="301475" y="137211"/>
            <a:ext cx="573848" cy="580315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0C546CD-2E60-DDD9-1A26-114438EB958F}"/>
              </a:ext>
            </a:extLst>
          </p:cNvPr>
          <p:cNvSpPr txBox="1"/>
          <p:nvPr/>
        </p:nvSpPr>
        <p:spPr>
          <a:xfrm>
            <a:off x="355216" y="99633"/>
            <a:ext cx="391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rgbClr val="7030A0"/>
                </a:solidFill>
              </a:rPr>
              <a:t>3</a:t>
            </a:r>
            <a:endParaRPr kumimoji="1" lang="ja-JP" altLang="en-US" sz="4000" dirty="0">
              <a:solidFill>
                <a:srgbClr val="7030A0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2D749B1-102D-A061-DBD6-43D76C1480B7}"/>
              </a:ext>
            </a:extLst>
          </p:cNvPr>
          <p:cNvSpPr/>
          <p:nvPr/>
        </p:nvSpPr>
        <p:spPr>
          <a:xfrm>
            <a:off x="942975" y="735905"/>
            <a:ext cx="5559809" cy="6530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B936B2ED-D869-1AEB-751E-4F027E1A4982}"/>
              </a:ext>
            </a:extLst>
          </p:cNvPr>
          <p:cNvSpPr txBox="1">
            <a:spLocks/>
          </p:cNvSpPr>
          <p:nvPr/>
        </p:nvSpPr>
        <p:spPr>
          <a:xfrm>
            <a:off x="992545" y="220892"/>
            <a:ext cx="5915025" cy="580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800" b="1" dirty="0">
                <a:solidFill>
                  <a:srgbClr val="7030A0"/>
                </a:solidFill>
              </a:rPr>
              <a:t>関係者についてのメリット</a:t>
            </a:r>
            <a:r>
              <a:rPr lang="ja-JP" altLang="en-US" dirty="0"/>
              <a:t>について</a:t>
            </a:r>
            <a:endParaRPr lang="en-US" altLang="ja-JP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C3ABE6B6-DA0C-C762-6097-27A607154BEF}"/>
              </a:ext>
            </a:extLst>
          </p:cNvPr>
          <p:cNvSpPr/>
          <p:nvPr/>
        </p:nvSpPr>
        <p:spPr>
          <a:xfrm>
            <a:off x="355216" y="1032484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E11E8FD-EF2F-9FD1-0BF9-CFE0264480C7}"/>
              </a:ext>
            </a:extLst>
          </p:cNvPr>
          <p:cNvSpPr txBox="1"/>
          <p:nvPr/>
        </p:nvSpPr>
        <p:spPr>
          <a:xfrm>
            <a:off x="355217" y="1050695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施主のメリット</a:t>
            </a:r>
            <a:endParaRPr kumimoji="1" lang="ja-JP" altLang="en-US" sz="2000" b="1" dirty="0">
              <a:latin typeface="游ゴシック" panose="020B0400000000000000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15615DCC-4C80-0E60-2A60-D729D302CC39}"/>
              </a:ext>
            </a:extLst>
          </p:cNvPr>
          <p:cNvSpPr/>
          <p:nvPr/>
        </p:nvSpPr>
        <p:spPr>
          <a:xfrm>
            <a:off x="365240" y="3674416"/>
            <a:ext cx="2197592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7CA7A66-11C8-F3EB-6DEB-BEF93A895A85}"/>
              </a:ext>
            </a:extLst>
          </p:cNvPr>
          <p:cNvSpPr txBox="1"/>
          <p:nvPr/>
        </p:nvSpPr>
        <p:spPr>
          <a:xfrm>
            <a:off x="365242" y="3683864"/>
            <a:ext cx="2276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游ゴシック" panose="020B0400000000000000" pitchFamily="50" charset="-128"/>
              </a:rPr>
              <a:t>元請のメリット</a:t>
            </a:r>
            <a:endParaRPr lang="en-US" altLang="ja-JP" sz="2000" b="1" dirty="0">
              <a:latin typeface="游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1A1270-DE45-0EC7-B65D-BB98D8AE1648}"/>
              </a:ext>
            </a:extLst>
          </p:cNvPr>
          <p:cNvSpPr/>
          <p:nvPr/>
        </p:nvSpPr>
        <p:spPr>
          <a:xfrm>
            <a:off x="-1" y="-237995"/>
            <a:ext cx="237995" cy="954483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8719358A-7B63-3FDD-7C65-C2C84CEFD863}"/>
              </a:ext>
            </a:extLst>
          </p:cNvPr>
          <p:cNvSpPr/>
          <p:nvPr/>
        </p:nvSpPr>
        <p:spPr>
          <a:xfrm>
            <a:off x="301474" y="6307220"/>
            <a:ext cx="3327784" cy="400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0C7AE7E-4F50-092F-1039-F47B58B7D746}"/>
              </a:ext>
            </a:extLst>
          </p:cNvPr>
          <p:cNvSpPr txBox="1"/>
          <p:nvPr/>
        </p:nvSpPr>
        <p:spPr>
          <a:xfrm>
            <a:off x="301475" y="6325431"/>
            <a:ext cx="4000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</a:rPr>
              <a:t>組合員のメリット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C21DBF29-05D6-5CFB-D75B-A699479617B2}"/>
              </a:ext>
            </a:extLst>
          </p:cNvPr>
          <p:cNvSpPr/>
          <p:nvPr/>
        </p:nvSpPr>
        <p:spPr>
          <a:xfrm>
            <a:off x="355216" y="7040499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・組合員専用工法による他メーカーとの差別化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 ・高耐久で営業しやすい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・次の改修までメンテナンスフリー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・材料の軽量化により荷上げの負担が少ない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・火気の使用がなく安全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・受注金額の増加、利益の増加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E4BF1165-048A-38E9-9DCA-26828043FA90}"/>
              </a:ext>
            </a:extLst>
          </p:cNvPr>
          <p:cNvSpPr/>
          <p:nvPr/>
        </p:nvSpPr>
        <p:spPr>
          <a:xfrm>
            <a:off x="355216" y="1585518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・高耐久であるためライフサイクルコストを抑えられる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・改修が少ない</a:t>
            </a:r>
            <a:r>
              <a:rPr kumimoji="1" lang="en-US" altLang="ja-JP" dirty="0">
                <a:solidFill>
                  <a:schemeClr val="tx1"/>
                </a:solidFill>
              </a:rPr>
              <a:t>(</a:t>
            </a:r>
            <a:r>
              <a:rPr kumimoji="1" lang="ja-JP" altLang="en-US" dirty="0">
                <a:solidFill>
                  <a:schemeClr val="tx1"/>
                </a:solidFill>
              </a:rPr>
              <a:t>足場を組む回数が減る）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・臭いや騒音が少なく生活への配慮が可能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・次の改修までメンテナンスフリー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F0131F3A-1B54-5ACB-AFE3-7A56BB5F55C8}"/>
              </a:ext>
            </a:extLst>
          </p:cNvPr>
          <p:cNvSpPr/>
          <p:nvPr/>
        </p:nvSpPr>
        <p:spPr>
          <a:xfrm>
            <a:off x="355216" y="4230195"/>
            <a:ext cx="6299584" cy="1882609"/>
          </a:xfrm>
          <a:prstGeom prst="roundRect">
            <a:avLst>
              <a:gd name="adj" fmla="val 186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・火災の心配がない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・作業時の騒音が少ないため、クレームへの対策が可能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・次の改修までメンテナンスフリー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・受注金額の増加、利益の増加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5562C35B-CD54-EFA0-3FDF-C29BE6508BDE}"/>
              </a:ext>
            </a:extLst>
          </p:cNvPr>
          <p:cNvSpPr/>
          <p:nvPr/>
        </p:nvSpPr>
        <p:spPr>
          <a:xfrm>
            <a:off x="4260396" y="897899"/>
            <a:ext cx="2352440" cy="40011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85587AE-A432-30B4-F809-C528E365895F}"/>
              </a:ext>
            </a:extLst>
          </p:cNvPr>
          <p:cNvSpPr txBox="1"/>
          <p:nvPr/>
        </p:nvSpPr>
        <p:spPr>
          <a:xfrm>
            <a:off x="4302359" y="915982"/>
            <a:ext cx="2352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游ゴシック" panose="020B0400000000000000" pitchFamily="50" charset="-128"/>
              </a:rPr>
              <a:t>建物名　高層建物</a:t>
            </a:r>
          </a:p>
        </p:txBody>
      </p:sp>
    </p:spTree>
    <p:extLst>
      <p:ext uri="{BB962C8B-B14F-4D97-AF65-F5344CB8AC3E}">
        <p14:creationId xmlns:p14="http://schemas.microsoft.com/office/powerpoint/2010/main" val="904813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8FE885ACB1B824DB5541D3C539EBD0A" ma:contentTypeVersion="4" ma:contentTypeDescription="新しいドキュメントを作成します。" ma:contentTypeScope="" ma:versionID="fc823e8a89d950421c165fb21493302b">
  <xsd:schema xmlns:xsd="http://www.w3.org/2001/XMLSchema" xmlns:xs="http://www.w3.org/2001/XMLSchema" xmlns:p="http://schemas.microsoft.com/office/2006/metadata/properties" xmlns:ns3="ae5176e6-1da0-46c6-b95c-60040f0f3c86" targetNamespace="http://schemas.microsoft.com/office/2006/metadata/properties" ma:root="true" ma:fieldsID="d6e8c82772dd0d42a7b4120c2d88ff76" ns3:_="">
    <xsd:import namespace="ae5176e6-1da0-46c6-b95c-60040f0f3c86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5176e6-1da0-46c6-b95c-60040f0f3c86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3357DC-B8AC-42A7-A49A-D8AA59AF372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e5176e6-1da0-46c6-b95c-60040f0f3c86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0832BA4-C07B-4DC8-9EF9-67EC4A83E9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4477A2-E58F-47DA-867D-BC7A938268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5176e6-1da0-46c6-b95c-60040f0f3c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1810</TotalTime>
  <Words>1401</Words>
  <Application>Microsoft Office PowerPoint</Application>
  <PresentationFormat>画面に合わせる (4:3)</PresentationFormat>
  <Paragraphs>196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游ゴシック</vt:lpstr>
      <vt:lpstr>Aptos</vt:lpstr>
      <vt:lpstr>Aptos Display</vt:lpstr>
      <vt:lpstr>Arial</vt:lpstr>
      <vt:lpstr>Office テーマ</vt:lpstr>
      <vt:lpstr> </vt:lpstr>
      <vt:lpstr>目　次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杉本 牧彌</dc:creator>
  <cp:lastModifiedBy>杉本 牧彌</cp:lastModifiedBy>
  <cp:revision>62</cp:revision>
  <cp:lastPrinted>2026-02-09T00:36:08Z</cp:lastPrinted>
  <dcterms:created xsi:type="dcterms:W3CDTF">2025-12-16T23:43:17Z</dcterms:created>
  <dcterms:modified xsi:type="dcterms:W3CDTF">2026-02-09T03:02:16Z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0x010100D8FE885ACB1B824DB5541D3C539EBD0A</vt:lpwstr>
  </property>
</Properties>
</file>