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61" r:id="rId6"/>
    <p:sldId id="257" r:id="rId7"/>
    <p:sldId id="262" r:id="rId8"/>
    <p:sldId id="263" r:id="rId9"/>
    <p:sldId id="265" r:id="rId10"/>
    <p:sldId id="266" r:id="rId11"/>
    <p:sldId id="260" r:id="rId12"/>
  </p:sldIdLst>
  <p:sldSz cx="6858000" cy="9144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2" autoAdjust="0"/>
    <p:restoredTop sz="94660"/>
  </p:normalViewPr>
  <p:slideViewPr>
    <p:cSldViewPr snapToGrid="0">
      <p:cViewPr varScale="1">
        <p:scale>
          <a:sx n="77" d="100"/>
          <a:sy n="77" d="100"/>
        </p:scale>
        <p:origin x="153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CC0E525-045C-41CA-A8DC-94F927615A6B}" type="datetimeFigureOut">
              <a:rPr kumimoji="1" lang="ja-JP" altLang="en-US" smtClean="0"/>
              <a:t>2026/1/14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05FD61-F119-4584-9BAF-EB69CE91C5E1}" type="slidenum">
              <a:rPr kumimoji="1" lang="ja-JP" altLang="en-US" smtClean="0"/>
              <a:t>‹#›</a:t>
            </a:fld>
            <a:endParaRPr kumimoji="1" lang="ja-JP" altLang="en-US"/>
          </a:p>
        </p:txBody>
      </p:sp>
    </p:spTree>
    <p:extLst>
      <p:ext uri="{BB962C8B-B14F-4D97-AF65-F5344CB8AC3E}">
        <p14:creationId xmlns:p14="http://schemas.microsoft.com/office/powerpoint/2010/main" val="4120728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CC0E525-045C-41CA-A8DC-94F927615A6B}" type="datetimeFigureOut">
              <a:rPr kumimoji="1" lang="ja-JP" altLang="en-US" smtClean="0"/>
              <a:t>2026/1/14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05FD61-F119-4584-9BAF-EB69CE91C5E1}" type="slidenum">
              <a:rPr kumimoji="1" lang="ja-JP" altLang="en-US" smtClean="0"/>
              <a:t>‹#›</a:t>
            </a:fld>
            <a:endParaRPr kumimoji="1" lang="ja-JP" altLang="en-US"/>
          </a:p>
        </p:txBody>
      </p:sp>
    </p:spTree>
    <p:extLst>
      <p:ext uri="{BB962C8B-B14F-4D97-AF65-F5344CB8AC3E}">
        <p14:creationId xmlns:p14="http://schemas.microsoft.com/office/powerpoint/2010/main" val="4028502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CC0E525-045C-41CA-A8DC-94F927615A6B}" type="datetimeFigureOut">
              <a:rPr kumimoji="1" lang="ja-JP" altLang="en-US" smtClean="0"/>
              <a:t>2026/1/14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05FD61-F119-4584-9BAF-EB69CE91C5E1}" type="slidenum">
              <a:rPr kumimoji="1" lang="ja-JP" altLang="en-US" smtClean="0"/>
              <a:t>‹#›</a:t>
            </a:fld>
            <a:endParaRPr kumimoji="1" lang="ja-JP" altLang="en-US"/>
          </a:p>
        </p:txBody>
      </p:sp>
    </p:spTree>
    <p:extLst>
      <p:ext uri="{BB962C8B-B14F-4D97-AF65-F5344CB8AC3E}">
        <p14:creationId xmlns:p14="http://schemas.microsoft.com/office/powerpoint/2010/main" val="2461824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CC0E525-045C-41CA-A8DC-94F927615A6B}" type="datetimeFigureOut">
              <a:rPr kumimoji="1" lang="ja-JP" altLang="en-US" smtClean="0"/>
              <a:t>2026/1/14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05FD61-F119-4584-9BAF-EB69CE91C5E1}" type="slidenum">
              <a:rPr kumimoji="1" lang="ja-JP" altLang="en-US" smtClean="0"/>
              <a:t>‹#›</a:t>
            </a:fld>
            <a:endParaRPr kumimoji="1" lang="ja-JP" altLang="en-US"/>
          </a:p>
        </p:txBody>
      </p:sp>
    </p:spTree>
    <p:extLst>
      <p:ext uri="{BB962C8B-B14F-4D97-AF65-F5344CB8AC3E}">
        <p14:creationId xmlns:p14="http://schemas.microsoft.com/office/powerpoint/2010/main" val="890388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CC0E525-045C-41CA-A8DC-94F927615A6B}" type="datetimeFigureOut">
              <a:rPr kumimoji="1" lang="ja-JP" altLang="en-US" smtClean="0"/>
              <a:t>2026/1/14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05FD61-F119-4584-9BAF-EB69CE91C5E1}" type="slidenum">
              <a:rPr kumimoji="1" lang="ja-JP" altLang="en-US" smtClean="0"/>
              <a:t>‹#›</a:t>
            </a:fld>
            <a:endParaRPr kumimoji="1" lang="ja-JP" altLang="en-US"/>
          </a:p>
        </p:txBody>
      </p:sp>
    </p:spTree>
    <p:extLst>
      <p:ext uri="{BB962C8B-B14F-4D97-AF65-F5344CB8AC3E}">
        <p14:creationId xmlns:p14="http://schemas.microsoft.com/office/powerpoint/2010/main" val="2383936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CC0E525-045C-41CA-A8DC-94F927615A6B}" type="datetimeFigureOut">
              <a:rPr kumimoji="1" lang="ja-JP" altLang="en-US" smtClean="0"/>
              <a:t>2026/1/14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D05FD61-F119-4584-9BAF-EB69CE91C5E1}" type="slidenum">
              <a:rPr kumimoji="1" lang="ja-JP" altLang="en-US" smtClean="0"/>
              <a:t>‹#›</a:t>
            </a:fld>
            <a:endParaRPr kumimoji="1" lang="ja-JP" altLang="en-US"/>
          </a:p>
        </p:txBody>
      </p:sp>
    </p:spTree>
    <p:extLst>
      <p:ext uri="{BB962C8B-B14F-4D97-AF65-F5344CB8AC3E}">
        <p14:creationId xmlns:p14="http://schemas.microsoft.com/office/powerpoint/2010/main" val="282936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CC0E525-045C-41CA-A8DC-94F927615A6B}" type="datetimeFigureOut">
              <a:rPr kumimoji="1" lang="ja-JP" altLang="en-US" smtClean="0"/>
              <a:t>2026/1/14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D05FD61-F119-4584-9BAF-EB69CE91C5E1}" type="slidenum">
              <a:rPr kumimoji="1" lang="ja-JP" altLang="en-US" smtClean="0"/>
              <a:t>‹#›</a:t>
            </a:fld>
            <a:endParaRPr kumimoji="1" lang="ja-JP" altLang="en-US"/>
          </a:p>
        </p:txBody>
      </p:sp>
    </p:spTree>
    <p:extLst>
      <p:ext uri="{BB962C8B-B14F-4D97-AF65-F5344CB8AC3E}">
        <p14:creationId xmlns:p14="http://schemas.microsoft.com/office/powerpoint/2010/main" val="182925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CC0E525-045C-41CA-A8DC-94F927615A6B}" type="datetimeFigureOut">
              <a:rPr kumimoji="1" lang="ja-JP" altLang="en-US" smtClean="0"/>
              <a:t>2026/1/14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D05FD61-F119-4584-9BAF-EB69CE91C5E1}" type="slidenum">
              <a:rPr kumimoji="1" lang="ja-JP" altLang="en-US" smtClean="0"/>
              <a:t>‹#›</a:t>
            </a:fld>
            <a:endParaRPr kumimoji="1" lang="ja-JP" altLang="en-US"/>
          </a:p>
        </p:txBody>
      </p:sp>
    </p:spTree>
    <p:extLst>
      <p:ext uri="{BB962C8B-B14F-4D97-AF65-F5344CB8AC3E}">
        <p14:creationId xmlns:p14="http://schemas.microsoft.com/office/powerpoint/2010/main" val="2942417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C0E525-045C-41CA-A8DC-94F927615A6B}" type="datetimeFigureOut">
              <a:rPr kumimoji="1" lang="ja-JP" altLang="en-US" smtClean="0"/>
              <a:t>2026/1/14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D05FD61-F119-4584-9BAF-EB69CE91C5E1}" type="slidenum">
              <a:rPr kumimoji="1" lang="ja-JP" altLang="en-US" smtClean="0"/>
              <a:t>‹#›</a:t>
            </a:fld>
            <a:endParaRPr kumimoji="1" lang="ja-JP" altLang="en-US"/>
          </a:p>
        </p:txBody>
      </p:sp>
    </p:spTree>
    <p:extLst>
      <p:ext uri="{BB962C8B-B14F-4D97-AF65-F5344CB8AC3E}">
        <p14:creationId xmlns:p14="http://schemas.microsoft.com/office/powerpoint/2010/main" val="3487827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CC0E525-045C-41CA-A8DC-94F927615A6B}" type="datetimeFigureOut">
              <a:rPr kumimoji="1" lang="ja-JP" altLang="en-US" smtClean="0"/>
              <a:t>2026/1/14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D05FD61-F119-4584-9BAF-EB69CE91C5E1}" type="slidenum">
              <a:rPr kumimoji="1" lang="ja-JP" altLang="en-US" smtClean="0"/>
              <a:t>‹#›</a:t>
            </a:fld>
            <a:endParaRPr kumimoji="1" lang="ja-JP" altLang="en-US"/>
          </a:p>
        </p:txBody>
      </p:sp>
    </p:spTree>
    <p:extLst>
      <p:ext uri="{BB962C8B-B14F-4D97-AF65-F5344CB8AC3E}">
        <p14:creationId xmlns:p14="http://schemas.microsoft.com/office/powerpoint/2010/main" val="1803195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CC0E525-045C-41CA-A8DC-94F927615A6B}" type="datetimeFigureOut">
              <a:rPr kumimoji="1" lang="ja-JP" altLang="en-US" smtClean="0"/>
              <a:t>2026/1/14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D05FD61-F119-4584-9BAF-EB69CE91C5E1}" type="slidenum">
              <a:rPr kumimoji="1" lang="ja-JP" altLang="en-US" smtClean="0"/>
              <a:t>‹#›</a:t>
            </a:fld>
            <a:endParaRPr kumimoji="1" lang="ja-JP" altLang="en-US"/>
          </a:p>
        </p:txBody>
      </p:sp>
    </p:spTree>
    <p:extLst>
      <p:ext uri="{BB962C8B-B14F-4D97-AF65-F5344CB8AC3E}">
        <p14:creationId xmlns:p14="http://schemas.microsoft.com/office/powerpoint/2010/main" val="21857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9CC0E525-045C-41CA-A8DC-94F927615A6B}" type="datetimeFigureOut">
              <a:rPr kumimoji="1" lang="ja-JP" altLang="en-US" smtClean="0"/>
              <a:t>2026/1/14</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2D05FD61-F119-4584-9BAF-EB69CE91C5E1}" type="slidenum">
              <a:rPr kumimoji="1" lang="ja-JP" altLang="en-US" smtClean="0"/>
              <a:t>‹#›</a:t>
            </a:fld>
            <a:endParaRPr kumimoji="1" lang="ja-JP" altLang="en-US"/>
          </a:p>
        </p:txBody>
      </p:sp>
    </p:spTree>
    <p:extLst>
      <p:ext uri="{BB962C8B-B14F-4D97-AF65-F5344CB8AC3E}">
        <p14:creationId xmlns:p14="http://schemas.microsoft.com/office/powerpoint/2010/main" val="30006685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C45D22-2BDA-1CEC-0394-5B02E5293538}"/>
              </a:ext>
            </a:extLst>
          </p:cNvPr>
          <p:cNvSpPr>
            <a:spLocks noGrp="1"/>
          </p:cNvSpPr>
          <p:nvPr>
            <p:ph type="ctrTitle"/>
          </p:nvPr>
        </p:nvSpPr>
        <p:spPr>
          <a:xfrm>
            <a:off x="685800" y="5556420"/>
            <a:ext cx="5829300" cy="3183467"/>
          </a:xfrm>
        </p:spPr>
        <p:txBody>
          <a:bodyPr/>
          <a:lstStyle/>
          <a:p>
            <a:br>
              <a:rPr kumimoji="1" lang="en-US" altLang="ja-JP" dirty="0"/>
            </a:br>
            <a:endParaRPr kumimoji="1" lang="ja-JP" altLang="en-US" dirty="0"/>
          </a:p>
        </p:txBody>
      </p:sp>
      <p:sp>
        <p:nvSpPr>
          <p:cNvPr id="3" name="字幕 2">
            <a:extLst>
              <a:ext uri="{FF2B5EF4-FFF2-40B4-BE49-F238E27FC236}">
                <a16:creationId xmlns:a16="http://schemas.microsoft.com/office/drawing/2014/main" id="{92E0B48A-07A6-FA82-01B5-3B729AD671F1}"/>
              </a:ext>
            </a:extLst>
          </p:cNvPr>
          <p:cNvSpPr>
            <a:spLocks noGrp="1"/>
          </p:cNvSpPr>
          <p:nvPr>
            <p:ph type="subTitle" idx="1"/>
          </p:nvPr>
        </p:nvSpPr>
        <p:spPr>
          <a:xfrm>
            <a:off x="685800" y="1004466"/>
            <a:ext cx="5486400" cy="2207683"/>
          </a:xfrm>
        </p:spPr>
        <p:txBody>
          <a:bodyPr>
            <a:normAutofit/>
          </a:bodyPr>
          <a:lstStyle/>
          <a:p>
            <a:pPr algn="l"/>
            <a:r>
              <a:rPr kumimoji="1" lang="ja-JP" altLang="en-US" sz="2800" dirty="0"/>
              <a:t>○○病院　御中</a:t>
            </a:r>
            <a:endParaRPr kumimoji="1" lang="en-US" altLang="ja-JP" sz="2800" dirty="0"/>
          </a:p>
          <a:p>
            <a:endParaRPr lang="en-US" altLang="ja-JP" sz="2800" dirty="0"/>
          </a:p>
          <a:p>
            <a:r>
              <a:rPr kumimoji="1" lang="ja-JP" altLang="en-US" sz="2800" dirty="0"/>
              <a:t>　防水改修ご提案書</a:t>
            </a:r>
          </a:p>
        </p:txBody>
      </p:sp>
      <p:sp>
        <p:nvSpPr>
          <p:cNvPr id="4" name="字幕 2">
            <a:extLst>
              <a:ext uri="{FF2B5EF4-FFF2-40B4-BE49-F238E27FC236}">
                <a16:creationId xmlns:a16="http://schemas.microsoft.com/office/drawing/2014/main" id="{8A95F4E0-8F24-1673-6FA0-BEF1D24843D9}"/>
              </a:ext>
            </a:extLst>
          </p:cNvPr>
          <p:cNvSpPr txBox="1">
            <a:spLocks/>
          </p:cNvSpPr>
          <p:nvPr/>
        </p:nvSpPr>
        <p:spPr>
          <a:xfrm>
            <a:off x="1638300" y="8036756"/>
            <a:ext cx="5486400" cy="75226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2800" dirty="0"/>
              <a:t>北海道防水改修事業協同組合</a:t>
            </a:r>
            <a:endParaRPr lang="en-US" altLang="ja-JP" sz="2800" dirty="0"/>
          </a:p>
          <a:p>
            <a:pPr algn="l"/>
            <a:endParaRPr lang="ja-JP" altLang="en-US" sz="2800" dirty="0"/>
          </a:p>
        </p:txBody>
      </p:sp>
      <p:sp>
        <p:nvSpPr>
          <p:cNvPr id="5" name="字幕 2">
            <a:extLst>
              <a:ext uri="{FF2B5EF4-FFF2-40B4-BE49-F238E27FC236}">
                <a16:creationId xmlns:a16="http://schemas.microsoft.com/office/drawing/2014/main" id="{23ADE2D3-46C2-635C-B850-D1D54B7FF828}"/>
              </a:ext>
            </a:extLst>
          </p:cNvPr>
          <p:cNvSpPr txBox="1">
            <a:spLocks/>
          </p:cNvSpPr>
          <p:nvPr/>
        </p:nvSpPr>
        <p:spPr>
          <a:xfrm>
            <a:off x="1028700" y="7387271"/>
            <a:ext cx="5486400" cy="75226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2800" dirty="0"/>
              <a:t>会社名：</a:t>
            </a:r>
          </a:p>
        </p:txBody>
      </p:sp>
      <p:pic>
        <p:nvPicPr>
          <p:cNvPr id="6" name="Picture 2">
            <a:extLst>
              <a:ext uri="{FF2B5EF4-FFF2-40B4-BE49-F238E27FC236}">
                <a16:creationId xmlns:a16="http://schemas.microsoft.com/office/drawing/2014/main" id="{D4FF4752-3F61-CD66-2481-C49DC6B8F9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1" y="8000898"/>
            <a:ext cx="1295170" cy="533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a:extLst>
              <a:ext uri="{FF2B5EF4-FFF2-40B4-BE49-F238E27FC236}">
                <a16:creationId xmlns:a16="http://schemas.microsoft.com/office/drawing/2014/main" id="{76125EB1-7A3F-3390-FD45-3BA1C1EEB3FC}"/>
              </a:ext>
            </a:extLst>
          </p:cNvPr>
          <p:cNvSpPr/>
          <p:nvPr/>
        </p:nvSpPr>
        <p:spPr>
          <a:xfrm>
            <a:off x="685800" y="3212149"/>
            <a:ext cx="5486400" cy="357476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字幕 2">
            <a:extLst>
              <a:ext uri="{FF2B5EF4-FFF2-40B4-BE49-F238E27FC236}">
                <a16:creationId xmlns:a16="http://schemas.microsoft.com/office/drawing/2014/main" id="{4FC909EF-16B1-45BF-DDBB-98D4457E98BC}"/>
              </a:ext>
            </a:extLst>
          </p:cNvPr>
          <p:cNvSpPr txBox="1">
            <a:spLocks/>
          </p:cNvSpPr>
          <p:nvPr/>
        </p:nvSpPr>
        <p:spPr>
          <a:xfrm>
            <a:off x="1717862" y="4940222"/>
            <a:ext cx="3312459" cy="75226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ja-JP" altLang="en-US" sz="2800" dirty="0"/>
              <a:t>建物写真</a:t>
            </a:r>
          </a:p>
        </p:txBody>
      </p:sp>
      <p:sp>
        <p:nvSpPr>
          <p:cNvPr id="9" name="正方形/長方形 8">
            <a:extLst>
              <a:ext uri="{FF2B5EF4-FFF2-40B4-BE49-F238E27FC236}">
                <a16:creationId xmlns:a16="http://schemas.microsoft.com/office/drawing/2014/main" id="{5A6787A9-FB9E-9EDF-B4BD-7D9B39CFC437}"/>
              </a:ext>
            </a:extLst>
          </p:cNvPr>
          <p:cNvSpPr/>
          <p:nvPr/>
        </p:nvSpPr>
        <p:spPr>
          <a:xfrm>
            <a:off x="-1" y="-237995"/>
            <a:ext cx="237995" cy="954483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890281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FB4B3-E16B-E135-9A78-D7B17A46D7F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54485FE-B0D2-DFBC-6B5A-60C4DCF386E1}"/>
              </a:ext>
            </a:extLst>
          </p:cNvPr>
          <p:cNvSpPr>
            <a:spLocks noGrp="1"/>
          </p:cNvSpPr>
          <p:nvPr>
            <p:ph type="title"/>
          </p:nvPr>
        </p:nvSpPr>
        <p:spPr>
          <a:xfrm>
            <a:off x="624590" y="708663"/>
            <a:ext cx="5915025" cy="580315"/>
          </a:xfrm>
        </p:spPr>
        <p:txBody>
          <a:bodyPr/>
          <a:lstStyle/>
          <a:p>
            <a:pPr algn="ctr"/>
            <a:r>
              <a:rPr kumimoji="1" lang="ja-JP" altLang="en-US" dirty="0"/>
              <a:t>目　次</a:t>
            </a:r>
          </a:p>
        </p:txBody>
      </p:sp>
      <p:sp>
        <p:nvSpPr>
          <p:cNvPr id="4" name="正方形/長方形 3">
            <a:extLst>
              <a:ext uri="{FF2B5EF4-FFF2-40B4-BE49-F238E27FC236}">
                <a16:creationId xmlns:a16="http://schemas.microsoft.com/office/drawing/2014/main" id="{0A6A4BAD-7A1F-FCDE-BDBC-AD0A9642439A}"/>
              </a:ext>
            </a:extLst>
          </p:cNvPr>
          <p:cNvSpPr/>
          <p:nvPr/>
        </p:nvSpPr>
        <p:spPr>
          <a:xfrm>
            <a:off x="-1" y="-237995"/>
            <a:ext cx="237995" cy="954483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楕円 4">
            <a:extLst>
              <a:ext uri="{FF2B5EF4-FFF2-40B4-BE49-F238E27FC236}">
                <a16:creationId xmlns:a16="http://schemas.microsoft.com/office/drawing/2014/main" id="{62DE80BA-0EC0-9A6C-A0E1-A6AB624DAF09}"/>
              </a:ext>
            </a:extLst>
          </p:cNvPr>
          <p:cNvSpPr/>
          <p:nvPr/>
        </p:nvSpPr>
        <p:spPr>
          <a:xfrm>
            <a:off x="337666" y="1966726"/>
            <a:ext cx="573848" cy="580315"/>
          </a:xfrm>
          <a:prstGeom prst="ellipse">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F0"/>
              </a:solidFill>
            </a:endParaRPr>
          </a:p>
        </p:txBody>
      </p:sp>
      <p:sp>
        <p:nvSpPr>
          <p:cNvPr id="6" name="テキスト ボックス 5">
            <a:extLst>
              <a:ext uri="{FF2B5EF4-FFF2-40B4-BE49-F238E27FC236}">
                <a16:creationId xmlns:a16="http://schemas.microsoft.com/office/drawing/2014/main" id="{B6A8F248-E73E-7179-5A17-FEE89DC1652C}"/>
              </a:ext>
            </a:extLst>
          </p:cNvPr>
          <p:cNvSpPr txBox="1"/>
          <p:nvPr/>
        </p:nvSpPr>
        <p:spPr>
          <a:xfrm>
            <a:off x="391407" y="1929148"/>
            <a:ext cx="391210" cy="707886"/>
          </a:xfrm>
          <a:prstGeom prst="rect">
            <a:avLst/>
          </a:prstGeom>
          <a:noFill/>
        </p:spPr>
        <p:txBody>
          <a:bodyPr wrap="square" rtlCol="0">
            <a:spAutoFit/>
          </a:bodyPr>
          <a:lstStyle/>
          <a:p>
            <a:r>
              <a:rPr kumimoji="1" lang="en-US" altLang="ja-JP" sz="4000" dirty="0">
                <a:solidFill>
                  <a:srgbClr val="00B0F0"/>
                </a:solidFill>
              </a:rPr>
              <a:t>1</a:t>
            </a:r>
            <a:endParaRPr kumimoji="1" lang="ja-JP" altLang="en-US" sz="4000" dirty="0">
              <a:solidFill>
                <a:srgbClr val="00B0F0"/>
              </a:solidFill>
            </a:endParaRPr>
          </a:p>
        </p:txBody>
      </p:sp>
      <p:sp>
        <p:nvSpPr>
          <p:cNvPr id="7" name="コンテンツ プレースホルダー 2">
            <a:extLst>
              <a:ext uri="{FF2B5EF4-FFF2-40B4-BE49-F238E27FC236}">
                <a16:creationId xmlns:a16="http://schemas.microsoft.com/office/drawing/2014/main" id="{142C46A6-A42A-FB46-337E-78A7D36D1623}"/>
              </a:ext>
            </a:extLst>
          </p:cNvPr>
          <p:cNvSpPr txBox="1">
            <a:spLocks/>
          </p:cNvSpPr>
          <p:nvPr/>
        </p:nvSpPr>
        <p:spPr>
          <a:xfrm>
            <a:off x="979166" y="2050407"/>
            <a:ext cx="5915025" cy="5803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2800" b="1" dirty="0">
                <a:solidFill>
                  <a:schemeClr val="accent1">
                    <a:lumMod val="60000"/>
                    <a:lumOff val="40000"/>
                  </a:schemeClr>
                </a:solidFill>
              </a:rPr>
              <a:t>防水層</a:t>
            </a:r>
            <a:r>
              <a:rPr lang="ja-JP" altLang="en-US" dirty="0"/>
              <a:t>について</a:t>
            </a:r>
            <a:endParaRPr lang="en-US" altLang="ja-JP" dirty="0"/>
          </a:p>
        </p:txBody>
      </p:sp>
      <p:sp>
        <p:nvSpPr>
          <p:cNvPr id="8" name="コンテンツ プレースホルダー 2">
            <a:extLst>
              <a:ext uri="{FF2B5EF4-FFF2-40B4-BE49-F238E27FC236}">
                <a16:creationId xmlns:a16="http://schemas.microsoft.com/office/drawing/2014/main" id="{6D11C941-247A-3E89-28FD-59CFB99B3F8D}"/>
              </a:ext>
            </a:extLst>
          </p:cNvPr>
          <p:cNvSpPr txBox="1">
            <a:spLocks/>
          </p:cNvSpPr>
          <p:nvPr/>
        </p:nvSpPr>
        <p:spPr>
          <a:xfrm>
            <a:off x="1164384" y="2591257"/>
            <a:ext cx="5915025" cy="5803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600" dirty="0"/>
              <a:t>屋上に施工されている防水層についてご紹介します</a:t>
            </a:r>
            <a:endParaRPr lang="en-US" altLang="ja-JP" sz="1600" dirty="0"/>
          </a:p>
        </p:txBody>
      </p:sp>
      <p:sp>
        <p:nvSpPr>
          <p:cNvPr id="13" name="楕円 12">
            <a:extLst>
              <a:ext uri="{FF2B5EF4-FFF2-40B4-BE49-F238E27FC236}">
                <a16:creationId xmlns:a16="http://schemas.microsoft.com/office/drawing/2014/main" id="{B2535D0D-CAAC-7E57-80C0-321054B7961E}"/>
              </a:ext>
            </a:extLst>
          </p:cNvPr>
          <p:cNvSpPr/>
          <p:nvPr/>
        </p:nvSpPr>
        <p:spPr>
          <a:xfrm>
            <a:off x="337666" y="3106019"/>
            <a:ext cx="573848" cy="580315"/>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F0"/>
              </a:solidFill>
            </a:endParaRPr>
          </a:p>
        </p:txBody>
      </p:sp>
      <p:sp>
        <p:nvSpPr>
          <p:cNvPr id="14" name="テキスト ボックス 13">
            <a:extLst>
              <a:ext uri="{FF2B5EF4-FFF2-40B4-BE49-F238E27FC236}">
                <a16:creationId xmlns:a16="http://schemas.microsoft.com/office/drawing/2014/main" id="{DFD1B847-0C45-733D-2FC2-B1B35913C6A6}"/>
              </a:ext>
            </a:extLst>
          </p:cNvPr>
          <p:cNvSpPr txBox="1"/>
          <p:nvPr/>
        </p:nvSpPr>
        <p:spPr>
          <a:xfrm>
            <a:off x="391407" y="3068441"/>
            <a:ext cx="391210" cy="707886"/>
          </a:xfrm>
          <a:prstGeom prst="rect">
            <a:avLst/>
          </a:prstGeom>
          <a:noFill/>
        </p:spPr>
        <p:txBody>
          <a:bodyPr wrap="square" rtlCol="0">
            <a:spAutoFit/>
          </a:bodyPr>
          <a:lstStyle/>
          <a:p>
            <a:r>
              <a:rPr kumimoji="1" lang="en-US" altLang="ja-JP" sz="4000" dirty="0">
                <a:solidFill>
                  <a:srgbClr val="00B0F0"/>
                </a:solidFill>
              </a:rPr>
              <a:t>2</a:t>
            </a:r>
            <a:endParaRPr kumimoji="1" lang="ja-JP" altLang="en-US" sz="4000" dirty="0">
              <a:solidFill>
                <a:srgbClr val="00B0F0"/>
              </a:solidFill>
            </a:endParaRPr>
          </a:p>
        </p:txBody>
      </p:sp>
      <p:sp>
        <p:nvSpPr>
          <p:cNvPr id="15" name="コンテンツ プレースホルダー 2">
            <a:extLst>
              <a:ext uri="{FF2B5EF4-FFF2-40B4-BE49-F238E27FC236}">
                <a16:creationId xmlns:a16="http://schemas.microsoft.com/office/drawing/2014/main" id="{11505BD4-82F0-CF5E-EB58-B4FFEA3B1197}"/>
              </a:ext>
            </a:extLst>
          </p:cNvPr>
          <p:cNvSpPr txBox="1">
            <a:spLocks/>
          </p:cNvSpPr>
          <p:nvPr/>
        </p:nvSpPr>
        <p:spPr>
          <a:xfrm>
            <a:off x="979166" y="3277382"/>
            <a:ext cx="5915025" cy="580315"/>
          </a:xfrm>
          <a:prstGeom prst="rect">
            <a:avLst/>
          </a:prstGeom>
        </p:spPr>
        <p:txBody>
          <a:bodyPr vert="horz" lIns="91440" tIns="45720" rIns="91440" bIns="45720" rtlCol="0">
            <a:normAutofit fontScale="4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5800" b="1" dirty="0">
                <a:solidFill>
                  <a:schemeClr val="accent1">
                    <a:lumMod val="60000"/>
                    <a:lumOff val="40000"/>
                  </a:schemeClr>
                </a:solidFill>
              </a:rPr>
              <a:t>当建物に期待されるメリット</a:t>
            </a:r>
            <a:r>
              <a:rPr lang="ja-JP" altLang="en-US" sz="4400" dirty="0"/>
              <a:t>について</a:t>
            </a:r>
            <a:endParaRPr lang="en-US" altLang="ja-JP" sz="4400" dirty="0"/>
          </a:p>
        </p:txBody>
      </p:sp>
      <p:sp>
        <p:nvSpPr>
          <p:cNvPr id="16" name="コンテンツ プレースホルダー 2">
            <a:extLst>
              <a:ext uri="{FF2B5EF4-FFF2-40B4-BE49-F238E27FC236}">
                <a16:creationId xmlns:a16="http://schemas.microsoft.com/office/drawing/2014/main" id="{A7B97A1D-FACA-1916-8FD3-6D8B8E3BB31A}"/>
              </a:ext>
            </a:extLst>
          </p:cNvPr>
          <p:cNvSpPr txBox="1">
            <a:spLocks/>
          </p:cNvSpPr>
          <p:nvPr/>
        </p:nvSpPr>
        <p:spPr>
          <a:xfrm>
            <a:off x="1164383" y="3744026"/>
            <a:ext cx="5915025" cy="32764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600" dirty="0"/>
              <a:t>耐久性の高い工法の特徴をご紹介します</a:t>
            </a:r>
            <a:endParaRPr lang="en-US" altLang="ja-JP" sz="1600" dirty="0"/>
          </a:p>
        </p:txBody>
      </p:sp>
      <p:sp>
        <p:nvSpPr>
          <p:cNvPr id="17" name="楕円 16">
            <a:extLst>
              <a:ext uri="{FF2B5EF4-FFF2-40B4-BE49-F238E27FC236}">
                <a16:creationId xmlns:a16="http://schemas.microsoft.com/office/drawing/2014/main" id="{33C8A4E8-DE69-5222-5495-0086A2B1CEF5}"/>
              </a:ext>
            </a:extLst>
          </p:cNvPr>
          <p:cNvSpPr/>
          <p:nvPr/>
        </p:nvSpPr>
        <p:spPr>
          <a:xfrm>
            <a:off x="337666" y="4386359"/>
            <a:ext cx="573848" cy="580315"/>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F0"/>
              </a:solidFill>
            </a:endParaRPr>
          </a:p>
        </p:txBody>
      </p:sp>
      <p:sp>
        <p:nvSpPr>
          <p:cNvPr id="18" name="テキスト ボックス 17">
            <a:extLst>
              <a:ext uri="{FF2B5EF4-FFF2-40B4-BE49-F238E27FC236}">
                <a16:creationId xmlns:a16="http://schemas.microsoft.com/office/drawing/2014/main" id="{D2D4102E-B87A-2CEF-E3A1-2BA725034CD2}"/>
              </a:ext>
            </a:extLst>
          </p:cNvPr>
          <p:cNvSpPr txBox="1"/>
          <p:nvPr/>
        </p:nvSpPr>
        <p:spPr>
          <a:xfrm>
            <a:off x="391407" y="4348781"/>
            <a:ext cx="391210" cy="707886"/>
          </a:xfrm>
          <a:prstGeom prst="rect">
            <a:avLst/>
          </a:prstGeom>
          <a:noFill/>
        </p:spPr>
        <p:txBody>
          <a:bodyPr wrap="square" rtlCol="0">
            <a:spAutoFit/>
          </a:bodyPr>
          <a:lstStyle/>
          <a:p>
            <a:r>
              <a:rPr kumimoji="1" lang="en-US" altLang="ja-JP" sz="4000" dirty="0">
                <a:solidFill>
                  <a:srgbClr val="00B0F0"/>
                </a:solidFill>
              </a:rPr>
              <a:t>3</a:t>
            </a:r>
            <a:endParaRPr kumimoji="1" lang="ja-JP" altLang="en-US" sz="4000" dirty="0">
              <a:solidFill>
                <a:srgbClr val="00B0F0"/>
              </a:solidFill>
            </a:endParaRPr>
          </a:p>
        </p:txBody>
      </p:sp>
      <p:sp>
        <p:nvSpPr>
          <p:cNvPr id="19" name="コンテンツ プレースホルダー 2">
            <a:extLst>
              <a:ext uri="{FF2B5EF4-FFF2-40B4-BE49-F238E27FC236}">
                <a16:creationId xmlns:a16="http://schemas.microsoft.com/office/drawing/2014/main" id="{D4E84804-9D0D-7E96-AF24-969BADC6A045}"/>
              </a:ext>
            </a:extLst>
          </p:cNvPr>
          <p:cNvSpPr txBox="1">
            <a:spLocks/>
          </p:cNvSpPr>
          <p:nvPr/>
        </p:nvSpPr>
        <p:spPr>
          <a:xfrm>
            <a:off x="965255" y="4520230"/>
            <a:ext cx="5915025" cy="5803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2800" b="1" dirty="0">
                <a:solidFill>
                  <a:schemeClr val="accent1">
                    <a:lumMod val="60000"/>
                    <a:lumOff val="40000"/>
                  </a:schemeClr>
                </a:solidFill>
              </a:rPr>
              <a:t>ガムクール</a:t>
            </a:r>
            <a:r>
              <a:rPr lang="en-US" altLang="ja-JP" sz="2800" b="1" dirty="0">
                <a:solidFill>
                  <a:schemeClr val="accent1">
                    <a:lumMod val="60000"/>
                    <a:lumOff val="40000"/>
                  </a:schemeClr>
                </a:solidFill>
              </a:rPr>
              <a:t>FRAT</a:t>
            </a:r>
            <a:r>
              <a:rPr lang="ja-JP" altLang="en-US" sz="2800" b="1" dirty="0">
                <a:solidFill>
                  <a:schemeClr val="accent1">
                    <a:lumMod val="60000"/>
                    <a:lumOff val="40000"/>
                  </a:schemeClr>
                </a:solidFill>
              </a:rPr>
              <a:t>工法</a:t>
            </a:r>
            <a:r>
              <a:rPr lang="ja-JP" altLang="en-US" dirty="0"/>
              <a:t>について</a:t>
            </a:r>
            <a:endParaRPr lang="en-US" altLang="ja-JP" dirty="0"/>
          </a:p>
        </p:txBody>
      </p:sp>
      <p:sp>
        <p:nvSpPr>
          <p:cNvPr id="20" name="コンテンツ プレースホルダー 2">
            <a:extLst>
              <a:ext uri="{FF2B5EF4-FFF2-40B4-BE49-F238E27FC236}">
                <a16:creationId xmlns:a16="http://schemas.microsoft.com/office/drawing/2014/main" id="{8970C1A1-C0D8-1613-8847-C10C86E28845}"/>
              </a:ext>
            </a:extLst>
          </p:cNvPr>
          <p:cNvSpPr txBox="1">
            <a:spLocks/>
          </p:cNvSpPr>
          <p:nvPr/>
        </p:nvSpPr>
        <p:spPr>
          <a:xfrm>
            <a:off x="1164383" y="5024366"/>
            <a:ext cx="5915025" cy="32764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600" dirty="0"/>
              <a:t>工法・施工方法の特徴をご紹介します</a:t>
            </a:r>
            <a:endParaRPr lang="en-US" altLang="ja-JP" sz="1600" dirty="0"/>
          </a:p>
        </p:txBody>
      </p:sp>
      <p:sp>
        <p:nvSpPr>
          <p:cNvPr id="21" name="楕円 20">
            <a:extLst>
              <a:ext uri="{FF2B5EF4-FFF2-40B4-BE49-F238E27FC236}">
                <a16:creationId xmlns:a16="http://schemas.microsoft.com/office/drawing/2014/main" id="{006F220C-D06E-7FFA-B7FC-4322AB074246}"/>
              </a:ext>
            </a:extLst>
          </p:cNvPr>
          <p:cNvSpPr/>
          <p:nvPr/>
        </p:nvSpPr>
        <p:spPr>
          <a:xfrm>
            <a:off x="337666" y="5586678"/>
            <a:ext cx="573848" cy="580315"/>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F0"/>
              </a:solidFill>
            </a:endParaRPr>
          </a:p>
        </p:txBody>
      </p:sp>
      <p:sp>
        <p:nvSpPr>
          <p:cNvPr id="22" name="テキスト ボックス 21">
            <a:extLst>
              <a:ext uri="{FF2B5EF4-FFF2-40B4-BE49-F238E27FC236}">
                <a16:creationId xmlns:a16="http://schemas.microsoft.com/office/drawing/2014/main" id="{8E00FB01-7A45-7453-479E-83704B977530}"/>
              </a:ext>
            </a:extLst>
          </p:cNvPr>
          <p:cNvSpPr txBox="1"/>
          <p:nvPr/>
        </p:nvSpPr>
        <p:spPr>
          <a:xfrm>
            <a:off x="391407" y="5549100"/>
            <a:ext cx="391210" cy="707886"/>
          </a:xfrm>
          <a:prstGeom prst="rect">
            <a:avLst/>
          </a:prstGeom>
          <a:noFill/>
        </p:spPr>
        <p:txBody>
          <a:bodyPr wrap="square" rtlCol="0">
            <a:spAutoFit/>
          </a:bodyPr>
          <a:lstStyle/>
          <a:p>
            <a:r>
              <a:rPr kumimoji="1" lang="en-US" altLang="ja-JP" sz="4000" dirty="0">
                <a:solidFill>
                  <a:srgbClr val="00B0F0"/>
                </a:solidFill>
              </a:rPr>
              <a:t>4</a:t>
            </a:r>
            <a:endParaRPr kumimoji="1" lang="ja-JP" altLang="en-US" sz="4000" dirty="0">
              <a:solidFill>
                <a:srgbClr val="00B0F0"/>
              </a:solidFill>
            </a:endParaRPr>
          </a:p>
        </p:txBody>
      </p:sp>
      <p:sp>
        <p:nvSpPr>
          <p:cNvPr id="23" name="コンテンツ プレースホルダー 2">
            <a:extLst>
              <a:ext uri="{FF2B5EF4-FFF2-40B4-BE49-F238E27FC236}">
                <a16:creationId xmlns:a16="http://schemas.microsoft.com/office/drawing/2014/main" id="{BE85170E-4EF6-4CAA-05C7-80268427EDC1}"/>
              </a:ext>
            </a:extLst>
          </p:cNvPr>
          <p:cNvSpPr txBox="1">
            <a:spLocks/>
          </p:cNvSpPr>
          <p:nvPr/>
        </p:nvSpPr>
        <p:spPr>
          <a:xfrm>
            <a:off x="965255" y="5720549"/>
            <a:ext cx="5915025" cy="5803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2800" b="1" dirty="0">
                <a:solidFill>
                  <a:schemeClr val="accent1">
                    <a:lumMod val="60000"/>
                    <a:lumOff val="40000"/>
                  </a:schemeClr>
                </a:solidFill>
              </a:rPr>
              <a:t>ライフサイクルコスト</a:t>
            </a:r>
            <a:r>
              <a:rPr lang="ja-JP" altLang="en-US" dirty="0"/>
              <a:t>について</a:t>
            </a:r>
            <a:endParaRPr lang="en-US" altLang="ja-JP" dirty="0"/>
          </a:p>
        </p:txBody>
      </p:sp>
      <p:sp>
        <p:nvSpPr>
          <p:cNvPr id="24" name="コンテンツ プレースホルダー 2">
            <a:extLst>
              <a:ext uri="{FF2B5EF4-FFF2-40B4-BE49-F238E27FC236}">
                <a16:creationId xmlns:a16="http://schemas.microsoft.com/office/drawing/2014/main" id="{C0A25883-9590-8520-B54E-B9B18A523687}"/>
              </a:ext>
            </a:extLst>
          </p:cNvPr>
          <p:cNvSpPr txBox="1">
            <a:spLocks/>
          </p:cNvSpPr>
          <p:nvPr/>
        </p:nvSpPr>
        <p:spPr>
          <a:xfrm>
            <a:off x="1164383" y="6224685"/>
            <a:ext cx="5915025" cy="32764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600" dirty="0"/>
              <a:t>建物にかかる将来の費用イメージについてご紹介します</a:t>
            </a:r>
            <a:endParaRPr lang="en-US" altLang="ja-JP" sz="1600" dirty="0"/>
          </a:p>
        </p:txBody>
      </p:sp>
    </p:spTree>
    <p:extLst>
      <p:ext uri="{BB962C8B-B14F-4D97-AF65-F5344CB8AC3E}">
        <p14:creationId xmlns:p14="http://schemas.microsoft.com/office/powerpoint/2010/main" val="2539718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16FFD1D9-B3DF-AEB6-28AB-BAF051CFE82B}"/>
              </a:ext>
            </a:extLst>
          </p:cNvPr>
          <p:cNvSpPr/>
          <p:nvPr/>
        </p:nvSpPr>
        <p:spPr>
          <a:xfrm>
            <a:off x="1369918" y="2260318"/>
            <a:ext cx="4312099" cy="1304139"/>
          </a:xfrm>
          <a:prstGeom prst="roundRect">
            <a:avLst>
              <a:gd name="adj" fmla="val 7143"/>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BA3EEE2D-EA4C-707E-837E-66DFB0519B9B}"/>
              </a:ext>
            </a:extLst>
          </p:cNvPr>
          <p:cNvSpPr/>
          <p:nvPr/>
        </p:nvSpPr>
        <p:spPr>
          <a:xfrm>
            <a:off x="-1" y="-237995"/>
            <a:ext cx="237995" cy="954483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コンテンツ プレースホルダー 2">
            <a:extLst>
              <a:ext uri="{FF2B5EF4-FFF2-40B4-BE49-F238E27FC236}">
                <a16:creationId xmlns:a16="http://schemas.microsoft.com/office/drawing/2014/main" id="{9D83D9B1-CCBD-3B5C-FC64-1627C1B2BAED}"/>
              </a:ext>
            </a:extLst>
          </p:cNvPr>
          <p:cNvSpPr txBox="1">
            <a:spLocks/>
          </p:cNvSpPr>
          <p:nvPr/>
        </p:nvSpPr>
        <p:spPr>
          <a:xfrm>
            <a:off x="550821" y="1455638"/>
            <a:ext cx="6239527" cy="102804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600" dirty="0"/>
              <a:t>屋上には雨水から建物を守る為に防水層が施工されています。その中でもアスファルト防水は耐久性が高く、多くの建物にて採用されています。</a:t>
            </a:r>
            <a:endParaRPr lang="en-US" altLang="ja-JP" sz="1600" dirty="0"/>
          </a:p>
          <a:p>
            <a:pPr marL="0" indent="0">
              <a:buNone/>
            </a:pPr>
            <a:endParaRPr lang="en-US" altLang="ja-JP" dirty="0"/>
          </a:p>
        </p:txBody>
      </p:sp>
      <p:sp>
        <p:nvSpPr>
          <p:cNvPr id="8" name="楕円 7">
            <a:extLst>
              <a:ext uri="{FF2B5EF4-FFF2-40B4-BE49-F238E27FC236}">
                <a16:creationId xmlns:a16="http://schemas.microsoft.com/office/drawing/2014/main" id="{6C430896-1C33-F79B-5977-53766688DECB}"/>
              </a:ext>
            </a:extLst>
          </p:cNvPr>
          <p:cNvSpPr/>
          <p:nvPr/>
        </p:nvSpPr>
        <p:spPr>
          <a:xfrm>
            <a:off x="301475" y="137211"/>
            <a:ext cx="573848" cy="580315"/>
          </a:xfrm>
          <a:prstGeom prst="ellipse">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F0"/>
              </a:solidFill>
            </a:endParaRPr>
          </a:p>
        </p:txBody>
      </p:sp>
      <p:sp>
        <p:nvSpPr>
          <p:cNvPr id="9" name="テキスト ボックス 8">
            <a:extLst>
              <a:ext uri="{FF2B5EF4-FFF2-40B4-BE49-F238E27FC236}">
                <a16:creationId xmlns:a16="http://schemas.microsoft.com/office/drawing/2014/main" id="{BED2CB14-4342-C277-E6DC-B3F258C7BF67}"/>
              </a:ext>
            </a:extLst>
          </p:cNvPr>
          <p:cNvSpPr txBox="1"/>
          <p:nvPr/>
        </p:nvSpPr>
        <p:spPr>
          <a:xfrm>
            <a:off x="355216" y="99633"/>
            <a:ext cx="391210" cy="707886"/>
          </a:xfrm>
          <a:prstGeom prst="rect">
            <a:avLst/>
          </a:prstGeom>
          <a:noFill/>
        </p:spPr>
        <p:txBody>
          <a:bodyPr wrap="square" rtlCol="0">
            <a:spAutoFit/>
          </a:bodyPr>
          <a:lstStyle/>
          <a:p>
            <a:r>
              <a:rPr kumimoji="1" lang="en-US" altLang="ja-JP" sz="4000" dirty="0">
                <a:solidFill>
                  <a:srgbClr val="00B0F0"/>
                </a:solidFill>
              </a:rPr>
              <a:t>1</a:t>
            </a:r>
            <a:endParaRPr kumimoji="1" lang="ja-JP" altLang="en-US" sz="4000" dirty="0">
              <a:solidFill>
                <a:srgbClr val="00B0F0"/>
              </a:solidFill>
            </a:endParaRPr>
          </a:p>
        </p:txBody>
      </p:sp>
      <p:sp>
        <p:nvSpPr>
          <p:cNvPr id="10" name="コンテンツ プレースホルダー 2">
            <a:extLst>
              <a:ext uri="{FF2B5EF4-FFF2-40B4-BE49-F238E27FC236}">
                <a16:creationId xmlns:a16="http://schemas.microsoft.com/office/drawing/2014/main" id="{093F054F-64D9-A6DA-B786-310C5E55B89D}"/>
              </a:ext>
            </a:extLst>
          </p:cNvPr>
          <p:cNvSpPr txBox="1">
            <a:spLocks/>
          </p:cNvSpPr>
          <p:nvPr/>
        </p:nvSpPr>
        <p:spPr>
          <a:xfrm>
            <a:off x="942975" y="220892"/>
            <a:ext cx="5915025" cy="5803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3200" b="1" dirty="0">
                <a:solidFill>
                  <a:schemeClr val="accent1">
                    <a:lumMod val="60000"/>
                    <a:lumOff val="40000"/>
                  </a:schemeClr>
                </a:solidFill>
              </a:rPr>
              <a:t>防水層</a:t>
            </a:r>
            <a:r>
              <a:rPr lang="ja-JP" altLang="en-US" dirty="0"/>
              <a:t>について</a:t>
            </a:r>
            <a:endParaRPr lang="en-US" altLang="ja-JP" dirty="0"/>
          </a:p>
        </p:txBody>
      </p:sp>
      <p:sp>
        <p:nvSpPr>
          <p:cNvPr id="11" name="正方形/長方形 10">
            <a:extLst>
              <a:ext uri="{FF2B5EF4-FFF2-40B4-BE49-F238E27FC236}">
                <a16:creationId xmlns:a16="http://schemas.microsoft.com/office/drawing/2014/main" id="{F8EB24E9-144C-C43A-373E-4BC52480642C}"/>
              </a:ext>
            </a:extLst>
          </p:cNvPr>
          <p:cNvSpPr/>
          <p:nvPr/>
        </p:nvSpPr>
        <p:spPr>
          <a:xfrm>
            <a:off x="942975" y="735905"/>
            <a:ext cx="5559809" cy="65302"/>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DFA453C4-6220-9EDE-A445-149D9693ABA3}"/>
              </a:ext>
            </a:extLst>
          </p:cNvPr>
          <p:cNvSpPr/>
          <p:nvPr/>
        </p:nvSpPr>
        <p:spPr>
          <a:xfrm>
            <a:off x="372635" y="949389"/>
            <a:ext cx="1919628" cy="40011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07E3E18B-71B4-63CB-605B-3B8674458396}"/>
              </a:ext>
            </a:extLst>
          </p:cNvPr>
          <p:cNvSpPr txBox="1"/>
          <p:nvPr/>
        </p:nvSpPr>
        <p:spPr>
          <a:xfrm>
            <a:off x="372635" y="967600"/>
            <a:ext cx="1919628" cy="400110"/>
          </a:xfrm>
          <a:prstGeom prst="rect">
            <a:avLst/>
          </a:prstGeom>
          <a:noFill/>
        </p:spPr>
        <p:txBody>
          <a:bodyPr wrap="square" rtlCol="0">
            <a:spAutoFit/>
          </a:bodyPr>
          <a:lstStyle/>
          <a:p>
            <a:r>
              <a:rPr kumimoji="1" lang="ja-JP" altLang="en-US" sz="2000" dirty="0"/>
              <a:t>防水層とは？</a:t>
            </a:r>
          </a:p>
        </p:txBody>
      </p:sp>
      <p:sp>
        <p:nvSpPr>
          <p:cNvPr id="18" name="四角形: 角を丸くする 17">
            <a:extLst>
              <a:ext uri="{FF2B5EF4-FFF2-40B4-BE49-F238E27FC236}">
                <a16:creationId xmlns:a16="http://schemas.microsoft.com/office/drawing/2014/main" id="{74D9BE19-D6B5-CDF6-627E-DCBB8D98A7EE}"/>
              </a:ext>
            </a:extLst>
          </p:cNvPr>
          <p:cNvSpPr/>
          <p:nvPr/>
        </p:nvSpPr>
        <p:spPr>
          <a:xfrm>
            <a:off x="355216" y="3654075"/>
            <a:ext cx="4312099" cy="40011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24EBF5A4-23BA-2912-F39B-3D641639C7F5}"/>
              </a:ext>
            </a:extLst>
          </p:cNvPr>
          <p:cNvSpPr txBox="1"/>
          <p:nvPr/>
        </p:nvSpPr>
        <p:spPr>
          <a:xfrm>
            <a:off x="355216" y="3672286"/>
            <a:ext cx="4312099" cy="400110"/>
          </a:xfrm>
          <a:prstGeom prst="rect">
            <a:avLst/>
          </a:prstGeom>
          <a:noFill/>
        </p:spPr>
        <p:txBody>
          <a:bodyPr wrap="square" rtlCol="0">
            <a:spAutoFit/>
          </a:bodyPr>
          <a:lstStyle/>
          <a:p>
            <a:r>
              <a:rPr kumimoji="1" lang="ja-JP" altLang="en-US" sz="2000" dirty="0"/>
              <a:t>ご存じですか？　</a:t>
            </a:r>
            <a:r>
              <a:rPr lang="ja-JP" altLang="en-US" sz="2000" dirty="0"/>
              <a:t>防水層の耐用年数</a:t>
            </a:r>
            <a:endParaRPr lang="en-US" altLang="ja-JP" sz="2000" dirty="0"/>
          </a:p>
        </p:txBody>
      </p:sp>
      <p:sp>
        <p:nvSpPr>
          <p:cNvPr id="23" name="テキスト ボックス 22">
            <a:extLst>
              <a:ext uri="{FF2B5EF4-FFF2-40B4-BE49-F238E27FC236}">
                <a16:creationId xmlns:a16="http://schemas.microsoft.com/office/drawing/2014/main" id="{F62B7B17-A696-C713-F8BC-14E89016D487}"/>
              </a:ext>
            </a:extLst>
          </p:cNvPr>
          <p:cNvSpPr txBox="1"/>
          <p:nvPr/>
        </p:nvSpPr>
        <p:spPr>
          <a:xfrm>
            <a:off x="550821" y="4109421"/>
            <a:ext cx="6239527" cy="2554545"/>
          </a:xfrm>
          <a:prstGeom prst="rect">
            <a:avLst/>
          </a:prstGeom>
          <a:noFill/>
        </p:spPr>
        <p:txBody>
          <a:bodyPr wrap="square" rtlCol="0">
            <a:spAutoFit/>
          </a:bodyPr>
          <a:lstStyle/>
          <a:p>
            <a:r>
              <a:rPr lang="ja-JP" altLang="en-US" sz="1600" dirty="0"/>
              <a:t>　一般的にアスファルト防水は</a:t>
            </a:r>
            <a:r>
              <a:rPr lang="en-US" altLang="ja-JP" sz="1600" dirty="0"/>
              <a:t>15</a:t>
            </a:r>
            <a:r>
              <a:rPr lang="ja-JP" altLang="en-US" sz="1600" dirty="0"/>
              <a:t>年程度の耐用年数とされています。その為、定期的な改修が必要になります。</a:t>
            </a:r>
            <a:endParaRPr lang="en-US" altLang="ja-JP" sz="1600" dirty="0"/>
          </a:p>
          <a:p>
            <a:r>
              <a:rPr lang="ja-JP" altLang="en-US" sz="1600" dirty="0"/>
              <a:t>　防水層を改修せずに、そのままにしてしまうと、雨漏りの原因となり、屋内環境の低下や大切な資産の損害に繋がってしまいます。</a:t>
            </a:r>
            <a:endParaRPr lang="en-US" altLang="ja-JP" sz="1600" dirty="0"/>
          </a:p>
          <a:p>
            <a:r>
              <a:rPr lang="ja-JP" altLang="en-US" sz="1600" dirty="0"/>
              <a:t>　また、アスファルト防水の上に新規にアスファルト防水にて改修する被せ工法は、劣化状況に応じ最大</a:t>
            </a:r>
            <a:r>
              <a:rPr lang="en-US" altLang="ja-JP" sz="1600" dirty="0"/>
              <a:t>3</a:t>
            </a:r>
            <a:r>
              <a:rPr lang="ja-JP" altLang="en-US" sz="1600" dirty="0"/>
              <a:t>回までとされていますので、建物を長く大切にご利用される際は最終的に全面撤去の可能性もあり、建物の利用年数に応じた改修工法の選定が重要となります。</a:t>
            </a:r>
            <a:endParaRPr lang="en-US" altLang="ja-JP" sz="1600" dirty="0"/>
          </a:p>
        </p:txBody>
      </p:sp>
      <p:sp>
        <p:nvSpPr>
          <p:cNvPr id="24" name="四角形: 角を丸くする 23">
            <a:extLst>
              <a:ext uri="{FF2B5EF4-FFF2-40B4-BE49-F238E27FC236}">
                <a16:creationId xmlns:a16="http://schemas.microsoft.com/office/drawing/2014/main" id="{AA3D945B-1E0C-841E-539F-053C4C4D19F9}"/>
              </a:ext>
            </a:extLst>
          </p:cNvPr>
          <p:cNvSpPr/>
          <p:nvPr/>
        </p:nvSpPr>
        <p:spPr>
          <a:xfrm>
            <a:off x="355216" y="6665302"/>
            <a:ext cx="4662828" cy="40011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a:extLst>
              <a:ext uri="{FF2B5EF4-FFF2-40B4-BE49-F238E27FC236}">
                <a16:creationId xmlns:a16="http://schemas.microsoft.com/office/drawing/2014/main" id="{02A46197-C1EA-E965-D38D-067445D2F9BC}"/>
              </a:ext>
            </a:extLst>
          </p:cNvPr>
          <p:cNvSpPr txBox="1"/>
          <p:nvPr/>
        </p:nvSpPr>
        <p:spPr>
          <a:xfrm>
            <a:off x="355216" y="6683513"/>
            <a:ext cx="4800613" cy="400110"/>
          </a:xfrm>
          <a:prstGeom prst="rect">
            <a:avLst/>
          </a:prstGeom>
          <a:noFill/>
        </p:spPr>
        <p:txBody>
          <a:bodyPr wrap="square" rtlCol="0">
            <a:spAutoFit/>
          </a:bodyPr>
          <a:lstStyle/>
          <a:p>
            <a:r>
              <a:rPr kumimoji="1" lang="ja-JP" altLang="en-US" sz="2000" dirty="0"/>
              <a:t>耐久性の良い材料での改修のメリット</a:t>
            </a:r>
            <a:endParaRPr lang="en-US" altLang="ja-JP" sz="2000" dirty="0"/>
          </a:p>
        </p:txBody>
      </p:sp>
      <p:sp>
        <p:nvSpPr>
          <p:cNvPr id="26" name="テキスト ボックス 25">
            <a:extLst>
              <a:ext uri="{FF2B5EF4-FFF2-40B4-BE49-F238E27FC236}">
                <a16:creationId xmlns:a16="http://schemas.microsoft.com/office/drawing/2014/main" id="{C0CD56F0-8FE4-DB54-A6A2-A30474A4AABC}"/>
              </a:ext>
            </a:extLst>
          </p:cNvPr>
          <p:cNvSpPr txBox="1"/>
          <p:nvPr/>
        </p:nvSpPr>
        <p:spPr>
          <a:xfrm>
            <a:off x="445002" y="7147115"/>
            <a:ext cx="6239527" cy="1815882"/>
          </a:xfrm>
          <a:prstGeom prst="rect">
            <a:avLst/>
          </a:prstGeom>
          <a:noFill/>
        </p:spPr>
        <p:txBody>
          <a:bodyPr wrap="square" rtlCol="0">
            <a:spAutoFit/>
          </a:bodyPr>
          <a:lstStyle/>
          <a:p>
            <a:r>
              <a:rPr kumimoji="1" lang="ja-JP" altLang="en-US" sz="1600" dirty="0"/>
              <a:t>　定期的に行っていただく事が必要な防水改修は、</a:t>
            </a:r>
            <a:r>
              <a:rPr kumimoji="1" lang="en-US" altLang="ja-JP" sz="1600" dirty="0"/>
              <a:t>15</a:t>
            </a:r>
            <a:r>
              <a:rPr kumimoji="1" lang="ja-JP" altLang="en-US" sz="1600" dirty="0"/>
              <a:t>年毎に実施する事がこれまでスタンダードでした。近年では、ライフサイクルコストの削減や、維持管理の容易化への注目度が高まっており、その様なご要望にお応えできる</a:t>
            </a:r>
            <a:r>
              <a:rPr lang="en-US" altLang="ja-JP" sz="1600" dirty="0"/>
              <a:t>30</a:t>
            </a:r>
            <a:r>
              <a:rPr lang="ja-JP" altLang="en-US" sz="1600" dirty="0"/>
              <a:t>年の耐久性をもつ防水工法「ガムクール</a:t>
            </a:r>
            <a:r>
              <a:rPr lang="en-US" altLang="ja-JP" sz="1600" dirty="0"/>
              <a:t>FRAT</a:t>
            </a:r>
            <a:r>
              <a:rPr lang="ja-JP" altLang="en-US" sz="1600" dirty="0"/>
              <a:t>工法」を新たに確立致しました。</a:t>
            </a:r>
            <a:endParaRPr lang="en-US" altLang="ja-JP" sz="1600" dirty="0"/>
          </a:p>
          <a:p>
            <a:r>
              <a:rPr kumimoji="1" lang="ja-JP" altLang="en-US" sz="1600" dirty="0"/>
              <a:t>　長い耐用年数が期待できる工法となりますので、建物を大切にご利用される方にとって、多くのメリットがございます。</a:t>
            </a:r>
            <a:endParaRPr kumimoji="1" lang="en-US" altLang="ja-JP" sz="1600" dirty="0"/>
          </a:p>
        </p:txBody>
      </p:sp>
      <p:pic>
        <p:nvPicPr>
          <p:cNvPr id="3" name="図 2" descr="テーブル, 板, 男, 若い が含まれている画像&#10;&#10;AI 生成コンテンツは誤りを含む可能性があります。">
            <a:extLst>
              <a:ext uri="{FF2B5EF4-FFF2-40B4-BE49-F238E27FC236}">
                <a16:creationId xmlns:a16="http://schemas.microsoft.com/office/drawing/2014/main" id="{64638C07-7639-BD59-4947-EC33E56B1B1C}"/>
              </a:ext>
            </a:extLst>
          </p:cNvPr>
          <p:cNvPicPr>
            <a:picLocks noChangeAspect="1"/>
          </p:cNvPicPr>
          <p:nvPr/>
        </p:nvPicPr>
        <p:blipFill>
          <a:blip r:embed="rId2"/>
          <a:stretch>
            <a:fillRect/>
          </a:stretch>
        </p:blipFill>
        <p:spPr>
          <a:xfrm>
            <a:off x="1497911" y="2368357"/>
            <a:ext cx="2354165" cy="1088059"/>
          </a:xfrm>
          <a:prstGeom prst="rect">
            <a:avLst/>
          </a:prstGeom>
        </p:spPr>
      </p:pic>
      <p:pic>
        <p:nvPicPr>
          <p:cNvPr id="17" name="図 16" descr="屋外, 雪, 建物, ストリート が含まれている画像&#10;&#10;AI 生成コンテンツは誤りを含む可能性があります。">
            <a:extLst>
              <a:ext uri="{FF2B5EF4-FFF2-40B4-BE49-F238E27FC236}">
                <a16:creationId xmlns:a16="http://schemas.microsoft.com/office/drawing/2014/main" id="{4A3A0CEE-DCE6-02FF-E8F4-A2F1084DE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7337" y="2360077"/>
            <a:ext cx="1450745" cy="1088059"/>
          </a:xfrm>
          <a:prstGeom prst="rect">
            <a:avLst/>
          </a:prstGeom>
        </p:spPr>
      </p:pic>
      <p:sp>
        <p:nvSpPr>
          <p:cNvPr id="2" name="字幕 2">
            <a:extLst>
              <a:ext uri="{FF2B5EF4-FFF2-40B4-BE49-F238E27FC236}">
                <a16:creationId xmlns:a16="http://schemas.microsoft.com/office/drawing/2014/main" id="{F7CDB9E0-1244-6122-7BB3-1572257C9004}"/>
              </a:ext>
            </a:extLst>
          </p:cNvPr>
          <p:cNvSpPr txBox="1">
            <a:spLocks/>
          </p:cNvSpPr>
          <p:nvPr/>
        </p:nvSpPr>
        <p:spPr>
          <a:xfrm>
            <a:off x="5853040" y="8603452"/>
            <a:ext cx="1400314" cy="540103"/>
          </a:xfrm>
          <a:prstGeom prst="rect">
            <a:avLst/>
          </a:prstGeom>
          <a:noFill/>
          <a:ln>
            <a:noFill/>
          </a:ln>
        </p:spPr>
        <p:txBody>
          <a:bodyPr vert="horz" lIns="91440" tIns="45720" rIns="91440" bIns="45720" rtlCol="0" anchor="b">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en-US" altLang="ja-JP" sz="1600" dirty="0"/>
              <a:t>P.1</a:t>
            </a:r>
            <a:endParaRPr lang="ja-JP" altLang="en-US" sz="1600" dirty="0"/>
          </a:p>
        </p:txBody>
      </p:sp>
    </p:spTree>
    <p:extLst>
      <p:ext uri="{BB962C8B-B14F-4D97-AF65-F5344CB8AC3E}">
        <p14:creationId xmlns:p14="http://schemas.microsoft.com/office/powerpoint/2010/main" val="1921102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31DE5-FB5B-2A58-3DDA-193A5E8A5D11}"/>
            </a:ext>
          </a:extLst>
        </p:cNvPr>
        <p:cNvGrpSpPr/>
        <p:nvPr/>
      </p:nvGrpSpPr>
      <p:grpSpPr>
        <a:xfrm>
          <a:off x="0" y="0"/>
          <a:ext cx="0" cy="0"/>
          <a:chOff x="0" y="0"/>
          <a:chExt cx="0" cy="0"/>
        </a:xfrm>
      </p:grpSpPr>
      <p:sp>
        <p:nvSpPr>
          <p:cNvPr id="22" name="四角形: 角を丸くする 21">
            <a:extLst>
              <a:ext uri="{FF2B5EF4-FFF2-40B4-BE49-F238E27FC236}">
                <a16:creationId xmlns:a16="http://schemas.microsoft.com/office/drawing/2014/main" id="{0239644E-1F72-25E4-E908-DB88C700DABF}"/>
              </a:ext>
            </a:extLst>
          </p:cNvPr>
          <p:cNvSpPr/>
          <p:nvPr/>
        </p:nvSpPr>
        <p:spPr>
          <a:xfrm>
            <a:off x="355216" y="1509580"/>
            <a:ext cx="1506271" cy="295184"/>
          </a:xfrm>
          <a:prstGeom prst="roundRect">
            <a:avLst>
              <a:gd name="adj" fmla="val 7143"/>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E248D0CF-C1EC-E181-A5BE-1AA338F0EED5}"/>
              </a:ext>
            </a:extLst>
          </p:cNvPr>
          <p:cNvSpPr/>
          <p:nvPr/>
        </p:nvSpPr>
        <p:spPr>
          <a:xfrm>
            <a:off x="-1" y="-237995"/>
            <a:ext cx="237995" cy="954483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DAC95E4F-4523-2A5D-D5CB-B0A9F1F41256}"/>
              </a:ext>
            </a:extLst>
          </p:cNvPr>
          <p:cNvSpPr/>
          <p:nvPr/>
        </p:nvSpPr>
        <p:spPr>
          <a:xfrm>
            <a:off x="942975" y="735905"/>
            <a:ext cx="5559809" cy="65302"/>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6CC2F7AC-E1BB-272C-3596-DCF0AB6E7E0A}"/>
              </a:ext>
            </a:extLst>
          </p:cNvPr>
          <p:cNvSpPr/>
          <p:nvPr/>
        </p:nvSpPr>
        <p:spPr>
          <a:xfrm>
            <a:off x="372634" y="949389"/>
            <a:ext cx="6417713" cy="40011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8B873347-D710-84CE-3D7E-47C2BD8E1C6D}"/>
              </a:ext>
            </a:extLst>
          </p:cNvPr>
          <p:cNvSpPr txBox="1"/>
          <p:nvPr/>
        </p:nvSpPr>
        <p:spPr>
          <a:xfrm>
            <a:off x="372635" y="967600"/>
            <a:ext cx="6485365" cy="400110"/>
          </a:xfrm>
          <a:prstGeom prst="rect">
            <a:avLst/>
          </a:prstGeom>
          <a:noFill/>
        </p:spPr>
        <p:txBody>
          <a:bodyPr wrap="square" rtlCol="0">
            <a:spAutoFit/>
          </a:bodyPr>
          <a:lstStyle/>
          <a:p>
            <a:r>
              <a:rPr kumimoji="1" lang="ja-JP" altLang="en-US" sz="2000" dirty="0"/>
              <a:t>当建物に期待される高耐久防水のメリットについて</a:t>
            </a:r>
          </a:p>
        </p:txBody>
      </p:sp>
      <p:sp>
        <p:nvSpPr>
          <p:cNvPr id="23" name="テキスト ボックス 22">
            <a:extLst>
              <a:ext uri="{FF2B5EF4-FFF2-40B4-BE49-F238E27FC236}">
                <a16:creationId xmlns:a16="http://schemas.microsoft.com/office/drawing/2014/main" id="{BC53F7CB-7601-203B-4F2B-1BC611C80AED}"/>
              </a:ext>
            </a:extLst>
          </p:cNvPr>
          <p:cNvSpPr txBox="1"/>
          <p:nvPr/>
        </p:nvSpPr>
        <p:spPr>
          <a:xfrm>
            <a:off x="372634" y="1511156"/>
            <a:ext cx="1433902" cy="338554"/>
          </a:xfrm>
          <a:prstGeom prst="rect">
            <a:avLst/>
          </a:prstGeom>
          <a:noFill/>
        </p:spPr>
        <p:txBody>
          <a:bodyPr wrap="square" rtlCol="0">
            <a:spAutoFit/>
          </a:bodyPr>
          <a:lstStyle/>
          <a:p>
            <a:r>
              <a:rPr kumimoji="1" lang="en-US" altLang="ja-JP" sz="1600" b="1" dirty="0"/>
              <a:t>30</a:t>
            </a:r>
            <a:r>
              <a:rPr kumimoji="1" lang="ja-JP" altLang="en-US" sz="1600" b="1" dirty="0"/>
              <a:t>年の耐久性</a:t>
            </a:r>
            <a:endParaRPr kumimoji="1" lang="en-US" altLang="ja-JP" sz="1600" b="1" dirty="0"/>
          </a:p>
        </p:txBody>
      </p:sp>
      <p:sp>
        <p:nvSpPr>
          <p:cNvPr id="24" name="四角形: 角を丸くする 23">
            <a:extLst>
              <a:ext uri="{FF2B5EF4-FFF2-40B4-BE49-F238E27FC236}">
                <a16:creationId xmlns:a16="http://schemas.microsoft.com/office/drawing/2014/main" id="{DAF8EAAB-A0A1-EC89-928C-1E0ACAB07CF8}"/>
              </a:ext>
            </a:extLst>
          </p:cNvPr>
          <p:cNvSpPr/>
          <p:nvPr/>
        </p:nvSpPr>
        <p:spPr>
          <a:xfrm>
            <a:off x="488849" y="7044370"/>
            <a:ext cx="6067891" cy="87716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a:extLst>
              <a:ext uri="{FF2B5EF4-FFF2-40B4-BE49-F238E27FC236}">
                <a16:creationId xmlns:a16="http://schemas.microsoft.com/office/drawing/2014/main" id="{343770A5-9A0F-ACF5-E05A-6D8F1FC5C3AE}"/>
              </a:ext>
            </a:extLst>
          </p:cNvPr>
          <p:cNvSpPr txBox="1"/>
          <p:nvPr/>
        </p:nvSpPr>
        <p:spPr>
          <a:xfrm>
            <a:off x="603115" y="7090538"/>
            <a:ext cx="5953626" cy="830997"/>
          </a:xfrm>
          <a:prstGeom prst="rect">
            <a:avLst/>
          </a:prstGeom>
          <a:noFill/>
        </p:spPr>
        <p:txBody>
          <a:bodyPr wrap="square" rtlCol="0">
            <a:spAutoFit/>
          </a:bodyPr>
          <a:lstStyle/>
          <a:p>
            <a:r>
              <a:rPr lang="ja-JP" altLang="en-US" sz="2000" dirty="0"/>
              <a:t>修繕工事の際に高耐久防水をご検討いただく事で、</a:t>
            </a:r>
            <a:endParaRPr lang="en-US" altLang="ja-JP" sz="2000" dirty="0"/>
          </a:p>
          <a:p>
            <a:r>
              <a:rPr lang="ja-JP" altLang="en-US" sz="2000" dirty="0"/>
              <a:t>改修時の</a:t>
            </a:r>
            <a:r>
              <a:rPr lang="ja-JP" altLang="en-US" sz="2800" b="1" dirty="0">
                <a:solidFill>
                  <a:schemeClr val="accent1">
                    <a:lumMod val="60000"/>
                    <a:lumOff val="40000"/>
                  </a:schemeClr>
                </a:solidFill>
              </a:rPr>
              <a:t>メリットの最大化</a:t>
            </a:r>
            <a:r>
              <a:rPr lang="ja-JP" altLang="en-US" sz="2000" dirty="0"/>
              <a:t>が期待できます。</a:t>
            </a:r>
            <a:endParaRPr lang="en-US" altLang="ja-JP" sz="2000" dirty="0"/>
          </a:p>
        </p:txBody>
      </p:sp>
      <p:sp>
        <p:nvSpPr>
          <p:cNvPr id="7" name="楕円 6">
            <a:extLst>
              <a:ext uri="{FF2B5EF4-FFF2-40B4-BE49-F238E27FC236}">
                <a16:creationId xmlns:a16="http://schemas.microsoft.com/office/drawing/2014/main" id="{BACA55F8-B875-32FF-04E1-E294AE2BF624}"/>
              </a:ext>
            </a:extLst>
          </p:cNvPr>
          <p:cNvSpPr/>
          <p:nvPr/>
        </p:nvSpPr>
        <p:spPr>
          <a:xfrm>
            <a:off x="262234" y="108434"/>
            <a:ext cx="573848" cy="580315"/>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F0"/>
              </a:solidFill>
            </a:endParaRPr>
          </a:p>
        </p:txBody>
      </p:sp>
      <p:sp>
        <p:nvSpPr>
          <p:cNvPr id="17" name="テキスト ボックス 16">
            <a:extLst>
              <a:ext uri="{FF2B5EF4-FFF2-40B4-BE49-F238E27FC236}">
                <a16:creationId xmlns:a16="http://schemas.microsoft.com/office/drawing/2014/main" id="{D67EECCD-E2B7-5DAC-0DE3-A649CD7B7361}"/>
              </a:ext>
            </a:extLst>
          </p:cNvPr>
          <p:cNvSpPr txBox="1"/>
          <p:nvPr/>
        </p:nvSpPr>
        <p:spPr>
          <a:xfrm>
            <a:off x="315975" y="70856"/>
            <a:ext cx="391210" cy="707886"/>
          </a:xfrm>
          <a:prstGeom prst="rect">
            <a:avLst/>
          </a:prstGeom>
          <a:noFill/>
        </p:spPr>
        <p:txBody>
          <a:bodyPr wrap="square" rtlCol="0">
            <a:spAutoFit/>
          </a:bodyPr>
          <a:lstStyle/>
          <a:p>
            <a:r>
              <a:rPr kumimoji="1" lang="en-US" altLang="ja-JP" sz="4000" dirty="0">
                <a:solidFill>
                  <a:srgbClr val="00B0F0"/>
                </a:solidFill>
              </a:rPr>
              <a:t>2</a:t>
            </a:r>
            <a:endParaRPr kumimoji="1" lang="ja-JP" altLang="en-US" sz="4000" dirty="0">
              <a:solidFill>
                <a:srgbClr val="00B0F0"/>
              </a:solidFill>
            </a:endParaRPr>
          </a:p>
        </p:txBody>
      </p:sp>
      <p:sp>
        <p:nvSpPr>
          <p:cNvPr id="20" name="コンテンツ プレースホルダー 2">
            <a:extLst>
              <a:ext uri="{FF2B5EF4-FFF2-40B4-BE49-F238E27FC236}">
                <a16:creationId xmlns:a16="http://schemas.microsoft.com/office/drawing/2014/main" id="{357585AF-BCBE-3FAB-AABE-8532565A6FAE}"/>
              </a:ext>
            </a:extLst>
          </p:cNvPr>
          <p:cNvSpPr txBox="1">
            <a:spLocks/>
          </p:cNvSpPr>
          <p:nvPr/>
        </p:nvSpPr>
        <p:spPr>
          <a:xfrm>
            <a:off x="903734" y="279797"/>
            <a:ext cx="5915025" cy="580315"/>
          </a:xfrm>
          <a:prstGeom prst="rect">
            <a:avLst/>
          </a:prstGeom>
        </p:spPr>
        <p:txBody>
          <a:bodyPr vert="horz" lIns="91440" tIns="45720" rIns="91440" bIns="45720" rtlCol="0">
            <a:normAutofit fontScale="4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5800" b="1" dirty="0">
                <a:solidFill>
                  <a:schemeClr val="accent1">
                    <a:lumMod val="60000"/>
                    <a:lumOff val="40000"/>
                  </a:schemeClr>
                </a:solidFill>
              </a:rPr>
              <a:t>当建物に期待されるメリット</a:t>
            </a:r>
            <a:r>
              <a:rPr lang="ja-JP" altLang="en-US" sz="4400" dirty="0"/>
              <a:t>について</a:t>
            </a:r>
            <a:endParaRPr lang="en-US" altLang="ja-JP" sz="4400" dirty="0"/>
          </a:p>
        </p:txBody>
      </p:sp>
      <p:sp>
        <p:nvSpPr>
          <p:cNvPr id="27" name="テキスト ボックス 26">
            <a:extLst>
              <a:ext uri="{FF2B5EF4-FFF2-40B4-BE49-F238E27FC236}">
                <a16:creationId xmlns:a16="http://schemas.microsoft.com/office/drawing/2014/main" id="{25AE576E-86B9-4EB3-2E17-F94A40BCF37C}"/>
              </a:ext>
            </a:extLst>
          </p:cNvPr>
          <p:cNvSpPr txBox="1"/>
          <p:nvPr/>
        </p:nvSpPr>
        <p:spPr>
          <a:xfrm>
            <a:off x="372634" y="1846025"/>
            <a:ext cx="6239527" cy="338554"/>
          </a:xfrm>
          <a:prstGeom prst="rect">
            <a:avLst/>
          </a:prstGeom>
          <a:noFill/>
        </p:spPr>
        <p:txBody>
          <a:bodyPr wrap="square" rtlCol="0">
            <a:spAutoFit/>
          </a:bodyPr>
          <a:lstStyle/>
          <a:p>
            <a:endParaRPr kumimoji="1" lang="en-US" altLang="ja-JP" sz="1600" dirty="0"/>
          </a:p>
        </p:txBody>
      </p:sp>
      <p:sp>
        <p:nvSpPr>
          <p:cNvPr id="28" name="テキスト ボックス 27">
            <a:extLst>
              <a:ext uri="{FF2B5EF4-FFF2-40B4-BE49-F238E27FC236}">
                <a16:creationId xmlns:a16="http://schemas.microsoft.com/office/drawing/2014/main" id="{CA8552FA-459F-B7F3-3F85-A41961A8B24A}"/>
              </a:ext>
            </a:extLst>
          </p:cNvPr>
          <p:cNvSpPr txBox="1"/>
          <p:nvPr/>
        </p:nvSpPr>
        <p:spPr>
          <a:xfrm>
            <a:off x="603115" y="1872599"/>
            <a:ext cx="6239527" cy="584775"/>
          </a:xfrm>
          <a:prstGeom prst="rect">
            <a:avLst/>
          </a:prstGeom>
          <a:noFill/>
        </p:spPr>
        <p:txBody>
          <a:bodyPr wrap="square" rtlCol="0">
            <a:spAutoFit/>
          </a:bodyPr>
          <a:lstStyle/>
          <a:p>
            <a:r>
              <a:rPr kumimoji="1" lang="ja-JP" altLang="en-US" sz="1600" dirty="0"/>
              <a:t>耐用年数が長い工法を選定される事で、</a:t>
            </a:r>
            <a:r>
              <a:rPr kumimoji="1" lang="en-US" altLang="ja-JP" sz="1600" dirty="0"/>
              <a:t>15</a:t>
            </a:r>
            <a:r>
              <a:rPr kumimoji="1" lang="ja-JP" altLang="en-US" sz="1600" dirty="0"/>
              <a:t>年毎に必要とされる改修工事を延長でき、建物の利用環境の制限の緩和に繋がります。</a:t>
            </a:r>
            <a:endParaRPr kumimoji="1" lang="en-US" altLang="ja-JP" sz="1600" dirty="0"/>
          </a:p>
        </p:txBody>
      </p:sp>
      <p:sp>
        <p:nvSpPr>
          <p:cNvPr id="29" name="四角形: 角を丸くする 28">
            <a:extLst>
              <a:ext uri="{FF2B5EF4-FFF2-40B4-BE49-F238E27FC236}">
                <a16:creationId xmlns:a16="http://schemas.microsoft.com/office/drawing/2014/main" id="{56CA47B5-35A0-9791-3800-126A9E290DE4}"/>
              </a:ext>
            </a:extLst>
          </p:cNvPr>
          <p:cNvSpPr/>
          <p:nvPr/>
        </p:nvSpPr>
        <p:spPr>
          <a:xfrm>
            <a:off x="372634" y="2629191"/>
            <a:ext cx="2721295" cy="267728"/>
          </a:xfrm>
          <a:prstGeom prst="roundRect">
            <a:avLst>
              <a:gd name="adj" fmla="val 7143"/>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a:extLst>
              <a:ext uri="{FF2B5EF4-FFF2-40B4-BE49-F238E27FC236}">
                <a16:creationId xmlns:a16="http://schemas.microsoft.com/office/drawing/2014/main" id="{E79794B6-3157-4016-5BDC-CDDDA0FCA900}"/>
              </a:ext>
            </a:extLst>
          </p:cNvPr>
          <p:cNvSpPr txBox="1"/>
          <p:nvPr/>
        </p:nvSpPr>
        <p:spPr>
          <a:xfrm>
            <a:off x="390052" y="2630767"/>
            <a:ext cx="2721295" cy="338554"/>
          </a:xfrm>
          <a:prstGeom prst="rect">
            <a:avLst/>
          </a:prstGeom>
          <a:noFill/>
        </p:spPr>
        <p:txBody>
          <a:bodyPr wrap="square" rtlCol="0">
            <a:spAutoFit/>
          </a:bodyPr>
          <a:lstStyle/>
          <a:p>
            <a:r>
              <a:rPr kumimoji="1" lang="ja-JP" altLang="en-US" sz="1600" b="1" dirty="0"/>
              <a:t>改修にかかるコストの削減</a:t>
            </a:r>
            <a:endParaRPr kumimoji="1" lang="en-US" altLang="ja-JP" sz="1600" b="1" dirty="0"/>
          </a:p>
        </p:txBody>
      </p:sp>
      <p:sp>
        <p:nvSpPr>
          <p:cNvPr id="31" name="テキスト ボックス 30">
            <a:extLst>
              <a:ext uri="{FF2B5EF4-FFF2-40B4-BE49-F238E27FC236}">
                <a16:creationId xmlns:a16="http://schemas.microsoft.com/office/drawing/2014/main" id="{52D255F7-6DD6-C91B-899C-CA74296868FA}"/>
              </a:ext>
            </a:extLst>
          </p:cNvPr>
          <p:cNvSpPr txBox="1"/>
          <p:nvPr/>
        </p:nvSpPr>
        <p:spPr>
          <a:xfrm>
            <a:off x="390052" y="2965636"/>
            <a:ext cx="6239527" cy="338554"/>
          </a:xfrm>
          <a:prstGeom prst="rect">
            <a:avLst/>
          </a:prstGeom>
          <a:noFill/>
        </p:spPr>
        <p:txBody>
          <a:bodyPr wrap="square" rtlCol="0">
            <a:spAutoFit/>
          </a:bodyPr>
          <a:lstStyle/>
          <a:p>
            <a:endParaRPr kumimoji="1" lang="en-US" altLang="ja-JP" sz="1600" dirty="0"/>
          </a:p>
        </p:txBody>
      </p:sp>
      <p:sp>
        <p:nvSpPr>
          <p:cNvPr id="32" name="テキスト ボックス 31">
            <a:extLst>
              <a:ext uri="{FF2B5EF4-FFF2-40B4-BE49-F238E27FC236}">
                <a16:creationId xmlns:a16="http://schemas.microsoft.com/office/drawing/2014/main" id="{24B4A5F3-BA72-3822-6FD0-67C6B338D046}"/>
              </a:ext>
            </a:extLst>
          </p:cNvPr>
          <p:cNvSpPr txBox="1"/>
          <p:nvPr/>
        </p:nvSpPr>
        <p:spPr>
          <a:xfrm>
            <a:off x="620533" y="2992210"/>
            <a:ext cx="6239527" cy="1323439"/>
          </a:xfrm>
          <a:prstGeom prst="rect">
            <a:avLst/>
          </a:prstGeom>
          <a:noFill/>
        </p:spPr>
        <p:txBody>
          <a:bodyPr wrap="square" rtlCol="0">
            <a:spAutoFit/>
          </a:bodyPr>
          <a:lstStyle/>
          <a:p>
            <a:r>
              <a:rPr kumimoji="1" lang="ja-JP" altLang="en-US" sz="1600" dirty="0"/>
              <a:t>改修工事にかかる費用は年々増加傾向にあります。特に建築業界では、人件費や資材価格上昇の影響を受け、</a:t>
            </a:r>
            <a:r>
              <a:rPr kumimoji="1" lang="en-US" altLang="ja-JP" sz="1600" dirty="0"/>
              <a:t>10</a:t>
            </a:r>
            <a:r>
              <a:rPr kumimoji="1" lang="ja-JP" altLang="en-US" sz="1600" dirty="0"/>
              <a:t>年前に比べ</a:t>
            </a:r>
            <a:r>
              <a:rPr kumimoji="1" lang="en-US" altLang="ja-JP" sz="1600" dirty="0"/>
              <a:t>1.3</a:t>
            </a:r>
            <a:r>
              <a:rPr kumimoji="1" lang="ja-JP" altLang="en-US" sz="1600" dirty="0"/>
              <a:t>～</a:t>
            </a:r>
            <a:r>
              <a:rPr kumimoji="1" lang="en-US" altLang="ja-JP" sz="1600" dirty="0"/>
              <a:t>1.4</a:t>
            </a:r>
            <a:r>
              <a:rPr kumimoji="1" lang="ja-JP" altLang="en-US" sz="1600" dirty="0"/>
              <a:t>倍程度の上昇となっています。将来を考えますと改修のタイミングにてに高耐久防水をご選定いただく事がライフサイクルコストの削減に繋がります。</a:t>
            </a:r>
            <a:endParaRPr kumimoji="1" lang="en-US" altLang="ja-JP" sz="1600" dirty="0"/>
          </a:p>
        </p:txBody>
      </p:sp>
      <p:sp>
        <p:nvSpPr>
          <p:cNvPr id="33" name="四角形: 角を丸くする 32">
            <a:extLst>
              <a:ext uri="{FF2B5EF4-FFF2-40B4-BE49-F238E27FC236}">
                <a16:creationId xmlns:a16="http://schemas.microsoft.com/office/drawing/2014/main" id="{48446879-44FC-2F5B-C641-0A3652594FE7}"/>
              </a:ext>
            </a:extLst>
          </p:cNvPr>
          <p:cNvSpPr/>
          <p:nvPr/>
        </p:nvSpPr>
        <p:spPr>
          <a:xfrm>
            <a:off x="390052" y="4396345"/>
            <a:ext cx="5472129" cy="312270"/>
          </a:xfrm>
          <a:prstGeom prst="roundRect">
            <a:avLst>
              <a:gd name="adj" fmla="val 7143"/>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ボックス 33">
            <a:extLst>
              <a:ext uri="{FF2B5EF4-FFF2-40B4-BE49-F238E27FC236}">
                <a16:creationId xmlns:a16="http://schemas.microsoft.com/office/drawing/2014/main" id="{CCE4DD30-7C0D-3084-BA96-89CFCD30E138}"/>
              </a:ext>
            </a:extLst>
          </p:cNvPr>
          <p:cNvSpPr txBox="1"/>
          <p:nvPr/>
        </p:nvSpPr>
        <p:spPr>
          <a:xfrm>
            <a:off x="407470" y="4397921"/>
            <a:ext cx="4662827" cy="338554"/>
          </a:xfrm>
          <a:prstGeom prst="rect">
            <a:avLst/>
          </a:prstGeom>
          <a:noFill/>
        </p:spPr>
        <p:txBody>
          <a:bodyPr wrap="square" rtlCol="0">
            <a:spAutoFit/>
          </a:bodyPr>
          <a:lstStyle/>
          <a:p>
            <a:r>
              <a:rPr kumimoji="1" lang="ja-JP" altLang="en-US" sz="1600" b="1" dirty="0"/>
              <a:t>設備基礎や太陽光基礎等の設置物との相性</a:t>
            </a:r>
            <a:endParaRPr kumimoji="1" lang="en-US" altLang="ja-JP" sz="1600" b="1" dirty="0"/>
          </a:p>
        </p:txBody>
      </p:sp>
      <p:sp>
        <p:nvSpPr>
          <p:cNvPr id="2" name="字幕 2">
            <a:extLst>
              <a:ext uri="{FF2B5EF4-FFF2-40B4-BE49-F238E27FC236}">
                <a16:creationId xmlns:a16="http://schemas.microsoft.com/office/drawing/2014/main" id="{BB0A8428-1FE5-FC18-C34D-84153C11CA33}"/>
              </a:ext>
            </a:extLst>
          </p:cNvPr>
          <p:cNvSpPr txBox="1">
            <a:spLocks/>
          </p:cNvSpPr>
          <p:nvPr/>
        </p:nvSpPr>
        <p:spPr>
          <a:xfrm>
            <a:off x="5853040" y="8603452"/>
            <a:ext cx="1400314" cy="540103"/>
          </a:xfrm>
          <a:prstGeom prst="rect">
            <a:avLst/>
          </a:prstGeom>
          <a:noFill/>
          <a:ln>
            <a:noFill/>
          </a:ln>
        </p:spPr>
        <p:txBody>
          <a:bodyPr vert="horz" lIns="91440" tIns="45720" rIns="91440" bIns="45720" rtlCol="0" anchor="b">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en-US" altLang="ja-JP" sz="1600" dirty="0"/>
              <a:t>P.2</a:t>
            </a:r>
            <a:endParaRPr lang="ja-JP" altLang="en-US" sz="1600" dirty="0"/>
          </a:p>
        </p:txBody>
      </p:sp>
      <p:sp>
        <p:nvSpPr>
          <p:cNvPr id="3" name="テキスト ボックス 2">
            <a:extLst>
              <a:ext uri="{FF2B5EF4-FFF2-40B4-BE49-F238E27FC236}">
                <a16:creationId xmlns:a16="http://schemas.microsoft.com/office/drawing/2014/main" id="{0639DD63-A3B6-FEDB-CF99-8EEA8EC14CD5}"/>
              </a:ext>
            </a:extLst>
          </p:cNvPr>
          <p:cNvSpPr txBox="1"/>
          <p:nvPr/>
        </p:nvSpPr>
        <p:spPr>
          <a:xfrm>
            <a:off x="630543" y="4771100"/>
            <a:ext cx="6239527" cy="1569660"/>
          </a:xfrm>
          <a:prstGeom prst="rect">
            <a:avLst/>
          </a:prstGeom>
          <a:noFill/>
        </p:spPr>
        <p:txBody>
          <a:bodyPr wrap="square" rtlCol="0">
            <a:spAutoFit/>
          </a:bodyPr>
          <a:lstStyle/>
          <a:p>
            <a:r>
              <a:rPr kumimoji="1" lang="ja-JP" altLang="en-US" sz="1600" dirty="0"/>
              <a:t>屋上には、室外機やクーリングタワー、最近では太陽光発電設備が設置される事があります。屋上に設置物を施工された際には、防水改修時に撤去を行い、復旧する等の工事が必要となります。高耐久防水を施工すると設備類との耐久性を合わせる事が可能となりますので、設置物を新設・更新される際には余計なコストの削減に繋がります。</a:t>
            </a:r>
          </a:p>
        </p:txBody>
      </p:sp>
    </p:spTree>
    <p:extLst>
      <p:ext uri="{BB962C8B-B14F-4D97-AF65-F5344CB8AC3E}">
        <p14:creationId xmlns:p14="http://schemas.microsoft.com/office/powerpoint/2010/main" val="4007274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C3322-01A3-6BA8-C448-756C9CE9559E}"/>
            </a:ext>
          </a:extLst>
        </p:cNvPr>
        <p:cNvGrpSpPr/>
        <p:nvPr/>
      </p:nvGrpSpPr>
      <p:grpSpPr>
        <a:xfrm>
          <a:off x="0" y="0"/>
          <a:ext cx="0" cy="0"/>
          <a:chOff x="0" y="0"/>
          <a:chExt cx="0" cy="0"/>
        </a:xfrm>
      </p:grpSpPr>
      <p:sp>
        <p:nvSpPr>
          <p:cNvPr id="34" name="四角形: 角を丸くする 33">
            <a:extLst>
              <a:ext uri="{FF2B5EF4-FFF2-40B4-BE49-F238E27FC236}">
                <a16:creationId xmlns:a16="http://schemas.microsoft.com/office/drawing/2014/main" id="{22D50E1D-604C-4F91-2F7E-452821F3D5DF}"/>
              </a:ext>
            </a:extLst>
          </p:cNvPr>
          <p:cNvSpPr/>
          <p:nvPr/>
        </p:nvSpPr>
        <p:spPr>
          <a:xfrm>
            <a:off x="1540701" y="7781223"/>
            <a:ext cx="4008327" cy="1325199"/>
          </a:xfrm>
          <a:prstGeom prst="roundRect">
            <a:avLst>
              <a:gd name="adj" fmla="val 7143"/>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四角形: 角を丸くする 32">
            <a:extLst>
              <a:ext uri="{FF2B5EF4-FFF2-40B4-BE49-F238E27FC236}">
                <a16:creationId xmlns:a16="http://schemas.microsoft.com/office/drawing/2014/main" id="{717FCA97-FDBB-CF09-1F5C-3662966F7613}"/>
              </a:ext>
            </a:extLst>
          </p:cNvPr>
          <p:cNvSpPr/>
          <p:nvPr/>
        </p:nvSpPr>
        <p:spPr>
          <a:xfrm>
            <a:off x="659559" y="3821772"/>
            <a:ext cx="5843225" cy="1499186"/>
          </a:xfrm>
          <a:prstGeom prst="roundRect">
            <a:avLst>
              <a:gd name="adj" fmla="val 7143"/>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2A6BF235-25EF-95D8-5450-B2A7D4434C54}"/>
              </a:ext>
            </a:extLst>
          </p:cNvPr>
          <p:cNvSpPr/>
          <p:nvPr/>
        </p:nvSpPr>
        <p:spPr>
          <a:xfrm>
            <a:off x="-1" y="-237995"/>
            <a:ext cx="237995" cy="954483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コンテンツ プレースホルダー 2">
            <a:extLst>
              <a:ext uri="{FF2B5EF4-FFF2-40B4-BE49-F238E27FC236}">
                <a16:creationId xmlns:a16="http://schemas.microsoft.com/office/drawing/2014/main" id="{F4C4941E-AF03-A08F-733F-AC8F0C0403FE}"/>
              </a:ext>
            </a:extLst>
          </p:cNvPr>
          <p:cNvSpPr txBox="1">
            <a:spLocks/>
          </p:cNvSpPr>
          <p:nvPr/>
        </p:nvSpPr>
        <p:spPr>
          <a:xfrm>
            <a:off x="550821" y="1455638"/>
            <a:ext cx="6239527" cy="240808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600" dirty="0"/>
              <a:t>　ガムクール</a:t>
            </a:r>
            <a:r>
              <a:rPr lang="en-US" altLang="ja-JP" sz="1600" dirty="0"/>
              <a:t>FRAT</a:t>
            </a:r>
            <a:r>
              <a:rPr lang="ja-JP" altLang="en-US" sz="1600" dirty="0"/>
              <a:t>工法は、耐久性の高い防水層を</a:t>
            </a:r>
            <a:r>
              <a:rPr lang="en-US" altLang="ja-JP" sz="1600" dirty="0"/>
              <a:t>2</a:t>
            </a:r>
            <a:r>
              <a:rPr lang="ja-JP" altLang="en-US" sz="1600" dirty="0"/>
              <a:t>層積層させる事で耐用年数を向上させた防水工法です。</a:t>
            </a:r>
            <a:r>
              <a:rPr lang="en-US" altLang="ja-JP" sz="1600" dirty="0"/>
              <a:t>1</a:t>
            </a:r>
            <a:r>
              <a:rPr lang="ja-JP" altLang="en-US" sz="1600" dirty="0"/>
              <a:t>層目には、平滑な防水下地を形成させる事を目的に下地処理と防水層を兼用したバリボード（アスファルトパネル）を施工します。</a:t>
            </a:r>
            <a:r>
              <a:rPr lang="en-US" altLang="ja-JP" sz="1600" dirty="0"/>
              <a:t>2</a:t>
            </a:r>
            <a:r>
              <a:rPr lang="ja-JP" altLang="en-US" sz="1600" dirty="0"/>
              <a:t>層目には、従来と異なり滑らかで耐久性に富んだフラット</a:t>
            </a:r>
            <a:r>
              <a:rPr lang="en-US" altLang="ja-JP" sz="1600" dirty="0"/>
              <a:t>GC</a:t>
            </a:r>
            <a:r>
              <a:rPr lang="ja-JP" altLang="en-US" sz="1600" dirty="0"/>
              <a:t>（非砂付改質アスファルトシート）を施工する事で、将来の保護塗料の塗り替えを</a:t>
            </a:r>
            <a:r>
              <a:rPr lang="en-US" altLang="ja-JP" sz="1600" dirty="0"/>
              <a:t>30</a:t>
            </a:r>
            <a:r>
              <a:rPr lang="ja-JP" altLang="en-US" sz="1600" dirty="0"/>
              <a:t>年間不要にする事ができます。また、ジョイント部には、専用の塗膜防水を併用する事で高い水密性が発揮されます。</a:t>
            </a:r>
            <a:endParaRPr lang="en-US" altLang="ja-JP" sz="1600" dirty="0"/>
          </a:p>
          <a:p>
            <a:pPr marL="0" indent="0">
              <a:buNone/>
            </a:pPr>
            <a:r>
              <a:rPr lang="ja-JP" altLang="en-US" sz="1600" dirty="0"/>
              <a:t>　これらの革新的な技術により、従来の防水仕様とは異なる</a:t>
            </a:r>
            <a:r>
              <a:rPr lang="en-US" altLang="ja-JP" sz="1600" dirty="0"/>
              <a:t>30</a:t>
            </a:r>
            <a:r>
              <a:rPr lang="ja-JP" altLang="en-US" sz="1600" dirty="0"/>
              <a:t>年間の耐久性を実現できるようになりました。</a:t>
            </a:r>
            <a:endParaRPr lang="en-US" altLang="ja-JP" sz="1600" dirty="0"/>
          </a:p>
        </p:txBody>
      </p:sp>
      <p:sp>
        <p:nvSpPr>
          <p:cNvPr id="11" name="正方形/長方形 10">
            <a:extLst>
              <a:ext uri="{FF2B5EF4-FFF2-40B4-BE49-F238E27FC236}">
                <a16:creationId xmlns:a16="http://schemas.microsoft.com/office/drawing/2014/main" id="{D8E5FA8C-1F2D-58F5-48F3-94B9361C9656}"/>
              </a:ext>
            </a:extLst>
          </p:cNvPr>
          <p:cNvSpPr/>
          <p:nvPr/>
        </p:nvSpPr>
        <p:spPr>
          <a:xfrm>
            <a:off x="942975" y="735905"/>
            <a:ext cx="5559809" cy="65302"/>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82A33BB0-B151-DFBE-5451-CBA71BA8CAF4}"/>
              </a:ext>
            </a:extLst>
          </p:cNvPr>
          <p:cNvSpPr/>
          <p:nvPr/>
        </p:nvSpPr>
        <p:spPr>
          <a:xfrm>
            <a:off x="372634" y="949389"/>
            <a:ext cx="5559809" cy="40011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5016C2EB-8589-B5EB-BA7F-09FF20245EF9}"/>
              </a:ext>
            </a:extLst>
          </p:cNvPr>
          <p:cNvSpPr txBox="1"/>
          <p:nvPr/>
        </p:nvSpPr>
        <p:spPr>
          <a:xfrm>
            <a:off x="372634" y="967600"/>
            <a:ext cx="5314181" cy="400110"/>
          </a:xfrm>
          <a:prstGeom prst="rect">
            <a:avLst/>
          </a:prstGeom>
          <a:noFill/>
        </p:spPr>
        <p:txBody>
          <a:bodyPr wrap="square" rtlCol="0">
            <a:spAutoFit/>
          </a:bodyPr>
          <a:lstStyle/>
          <a:p>
            <a:r>
              <a:rPr kumimoji="1" lang="ja-JP" altLang="en-US" sz="2000" dirty="0"/>
              <a:t>高耐久防水　ガムクール</a:t>
            </a:r>
            <a:r>
              <a:rPr kumimoji="1" lang="en-US" altLang="ja-JP" sz="2000" dirty="0"/>
              <a:t>FRAT</a:t>
            </a:r>
            <a:r>
              <a:rPr kumimoji="1" lang="ja-JP" altLang="en-US" sz="2000" dirty="0"/>
              <a:t>工法とは？</a:t>
            </a:r>
          </a:p>
        </p:txBody>
      </p:sp>
      <p:sp>
        <p:nvSpPr>
          <p:cNvPr id="2" name="楕円 1">
            <a:extLst>
              <a:ext uri="{FF2B5EF4-FFF2-40B4-BE49-F238E27FC236}">
                <a16:creationId xmlns:a16="http://schemas.microsoft.com/office/drawing/2014/main" id="{9B8E7C6B-A91A-5ED8-0006-E95C375AA1D2}"/>
              </a:ext>
            </a:extLst>
          </p:cNvPr>
          <p:cNvSpPr/>
          <p:nvPr/>
        </p:nvSpPr>
        <p:spPr>
          <a:xfrm>
            <a:off x="372635" y="88624"/>
            <a:ext cx="573848" cy="580315"/>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F0"/>
              </a:solidFill>
            </a:endParaRPr>
          </a:p>
        </p:txBody>
      </p:sp>
      <p:sp>
        <p:nvSpPr>
          <p:cNvPr id="3" name="テキスト ボックス 2">
            <a:extLst>
              <a:ext uri="{FF2B5EF4-FFF2-40B4-BE49-F238E27FC236}">
                <a16:creationId xmlns:a16="http://schemas.microsoft.com/office/drawing/2014/main" id="{50ABDE72-05D6-9503-FFC9-8F5BAEC1AACA}"/>
              </a:ext>
            </a:extLst>
          </p:cNvPr>
          <p:cNvSpPr txBox="1"/>
          <p:nvPr/>
        </p:nvSpPr>
        <p:spPr>
          <a:xfrm>
            <a:off x="426376" y="51046"/>
            <a:ext cx="391210" cy="707886"/>
          </a:xfrm>
          <a:prstGeom prst="rect">
            <a:avLst/>
          </a:prstGeom>
          <a:noFill/>
        </p:spPr>
        <p:txBody>
          <a:bodyPr wrap="square" rtlCol="0">
            <a:spAutoFit/>
          </a:bodyPr>
          <a:lstStyle/>
          <a:p>
            <a:r>
              <a:rPr kumimoji="1" lang="en-US" altLang="ja-JP" sz="4000" dirty="0">
                <a:solidFill>
                  <a:srgbClr val="00B0F0"/>
                </a:solidFill>
              </a:rPr>
              <a:t>3</a:t>
            </a:r>
            <a:endParaRPr kumimoji="1" lang="ja-JP" altLang="en-US" sz="4000" dirty="0">
              <a:solidFill>
                <a:srgbClr val="00B0F0"/>
              </a:solidFill>
            </a:endParaRPr>
          </a:p>
        </p:txBody>
      </p:sp>
      <p:sp>
        <p:nvSpPr>
          <p:cNvPr id="6" name="コンテンツ プレースホルダー 2">
            <a:extLst>
              <a:ext uri="{FF2B5EF4-FFF2-40B4-BE49-F238E27FC236}">
                <a16:creationId xmlns:a16="http://schemas.microsoft.com/office/drawing/2014/main" id="{80A28B57-687E-29EF-80DF-27CF6FADC0B7}"/>
              </a:ext>
            </a:extLst>
          </p:cNvPr>
          <p:cNvSpPr txBox="1">
            <a:spLocks/>
          </p:cNvSpPr>
          <p:nvPr/>
        </p:nvSpPr>
        <p:spPr>
          <a:xfrm>
            <a:off x="1000224" y="222495"/>
            <a:ext cx="5915025" cy="5803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2800" b="1" dirty="0">
                <a:solidFill>
                  <a:schemeClr val="accent1">
                    <a:lumMod val="60000"/>
                    <a:lumOff val="40000"/>
                  </a:schemeClr>
                </a:solidFill>
              </a:rPr>
              <a:t>ガムクール</a:t>
            </a:r>
            <a:r>
              <a:rPr lang="en-US" altLang="ja-JP" sz="2800" b="1" dirty="0">
                <a:solidFill>
                  <a:schemeClr val="accent1">
                    <a:lumMod val="60000"/>
                    <a:lumOff val="40000"/>
                  </a:schemeClr>
                </a:solidFill>
              </a:rPr>
              <a:t>FRAT</a:t>
            </a:r>
            <a:r>
              <a:rPr lang="ja-JP" altLang="en-US" sz="2800" b="1" dirty="0">
                <a:solidFill>
                  <a:schemeClr val="accent1">
                    <a:lumMod val="60000"/>
                    <a:lumOff val="40000"/>
                  </a:schemeClr>
                </a:solidFill>
              </a:rPr>
              <a:t>工法</a:t>
            </a:r>
            <a:r>
              <a:rPr lang="ja-JP" altLang="en-US" dirty="0"/>
              <a:t>について</a:t>
            </a:r>
            <a:endParaRPr lang="en-US" altLang="ja-JP" dirty="0"/>
          </a:p>
        </p:txBody>
      </p:sp>
      <p:sp>
        <p:nvSpPr>
          <p:cNvPr id="7" name="四角形: 角を丸くする 6">
            <a:extLst>
              <a:ext uri="{FF2B5EF4-FFF2-40B4-BE49-F238E27FC236}">
                <a16:creationId xmlns:a16="http://schemas.microsoft.com/office/drawing/2014/main" id="{BA844B2A-3AC9-1E72-8EA9-3850ACE1DF49}"/>
              </a:ext>
            </a:extLst>
          </p:cNvPr>
          <p:cNvSpPr/>
          <p:nvPr/>
        </p:nvSpPr>
        <p:spPr>
          <a:xfrm>
            <a:off x="461035" y="5462828"/>
            <a:ext cx="4662828" cy="40011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D10EBAC0-922F-7839-741A-744C1E080E42}"/>
              </a:ext>
            </a:extLst>
          </p:cNvPr>
          <p:cNvSpPr txBox="1"/>
          <p:nvPr/>
        </p:nvSpPr>
        <p:spPr>
          <a:xfrm>
            <a:off x="461035" y="5481039"/>
            <a:ext cx="4800613" cy="400110"/>
          </a:xfrm>
          <a:prstGeom prst="rect">
            <a:avLst/>
          </a:prstGeom>
          <a:noFill/>
        </p:spPr>
        <p:txBody>
          <a:bodyPr wrap="square" rtlCol="0">
            <a:spAutoFit/>
          </a:bodyPr>
          <a:lstStyle/>
          <a:p>
            <a:r>
              <a:rPr lang="ja-JP" altLang="en-US" sz="2000" dirty="0"/>
              <a:t>ガムクール</a:t>
            </a:r>
            <a:r>
              <a:rPr lang="en-US" altLang="ja-JP" sz="2000" dirty="0"/>
              <a:t>FRAT</a:t>
            </a:r>
            <a:r>
              <a:rPr lang="ja-JP" altLang="en-US" sz="2000" dirty="0"/>
              <a:t>工法の施工者について</a:t>
            </a:r>
            <a:endParaRPr lang="en-US" altLang="ja-JP" sz="2000" dirty="0"/>
          </a:p>
        </p:txBody>
      </p:sp>
      <p:sp>
        <p:nvSpPr>
          <p:cNvPr id="20" name="テキスト ボックス 19">
            <a:extLst>
              <a:ext uri="{FF2B5EF4-FFF2-40B4-BE49-F238E27FC236}">
                <a16:creationId xmlns:a16="http://schemas.microsoft.com/office/drawing/2014/main" id="{F2E40866-A338-A28A-1B27-4746B4E2DE83}"/>
              </a:ext>
            </a:extLst>
          </p:cNvPr>
          <p:cNvSpPr txBox="1"/>
          <p:nvPr/>
        </p:nvSpPr>
        <p:spPr>
          <a:xfrm>
            <a:off x="550821" y="6023019"/>
            <a:ext cx="6239527" cy="1815882"/>
          </a:xfrm>
          <a:prstGeom prst="rect">
            <a:avLst/>
          </a:prstGeom>
          <a:noFill/>
        </p:spPr>
        <p:txBody>
          <a:bodyPr wrap="square" rtlCol="0">
            <a:spAutoFit/>
          </a:bodyPr>
          <a:lstStyle/>
          <a:p>
            <a:r>
              <a:rPr kumimoji="1" lang="ja-JP" altLang="en-US" sz="1600" dirty="0"/>
              <a:t>　水密性の高い防水層を形成させる為には、材料の特性や施工方法を熟知した施工者による工事が重要となります。ガムクール</a:t>
            </a:r>
            <a:r>
              <a:rPr kumimoji="1" lang="en-US" altLang="ja-JP" sz="1600" dirty="0"/>
              <a:t>FRAT</a:t>
            </a:r>
            <a:r>
              <a:rPr kumimoji="1" lang="ja-JP" altLang="en-US" sz="1600" dirty="0"/>
              <a:t>工法を施工する会社は、北海道防水改修事業協同組合に所属し、定期的に防水工事の施工研修会を受講している工事店となります。高い耐久性をご提供する為には施工管理者、技能員共に高い技術が必要となりますので、「材と工」を熟知した技術者により、</a:t>
            </a:r>
            <a:r>
              <a:rPr kumimoji="1" lang="en-US" altLang="ja-JP" sz="1600" dirty="0"/>
              <a:t>30</a:t>
            </a:r>
            <a:r>
              <a:rPr kumimoji="1" lang="ja-JP" altLang="en-US" sz="1600" dirty="0"/>
              <a:t>年の耐久性がご提供できる様になっています。</a:t>
            </a:r>
            <a:endParaRPr kumimoji="1" lang="en-US" altLang="ja-JP" sz="1600" dirty="0"/>
          </a:p>
        </p:txBody>
      </p:sp>
      <p:pic>
        <p:nvPicPr>
          <p:cNvPr id="21" name="図 20">
            <a:extLst>
              <a:ext uri="{FF2B5EF4-FFF2-40B4-BE49-F238E27FC236}">
                <a16:creationId xmlns:a16="http://schemas.microsoft.com/office/drawing/2014/main" id="{8FDEE82E-3AF2-23A8-8156-B6E29D07A64B}"/>
              </a:ext>
            </a:extLst>
          </p:cNvPr>
          <p:cNvPicPr>
            <a:picLocks noChangeAspect="1"/>
          </p:cNvPicPr>
          <p:nvPr/>
        </p:nvPicPr>
        <p:blipFill>
          <a:blip r:embed="rId2"/>
          <a:stretch>
            <a:fillRect/>
          </a:stretch>
        </p:blipFill>
        <p:spPr>
          <a:xfrm>
            <a:off x="1028309" y="3881929"/>
            <a:ext cx="1420556" cy="1297516"/>
          </a:xfrm>
          <a:prstGeom prst="rect">
            <a:avLst/>
          </a:prstGeom>
          <a:ln>
            <a:solidFill>
              <a:schemeClr val="bg1">
                <a:lumMod val="65000"/>
              </a:schemeClr>
            </a:solidFill>
          </a:ln>
        </p:spPr>
      </p:pic>
      <p:pic>
        <p:nvPicPr>
          <p:cNvPr id="22" name="図 21">
            <a:extLst>
              <a:ext uri="{FF2B5EF4-FFF2-40B4-BE49-F238E27FC236}">
                <a16:creationId xmlns:a16="http://schemas.microsoft.com/office/drawing/2014/main" id="{87A08AB7-21FB-6705-229E-D277EB0B2C1E}"/>
              </a:ext>
            </a:extLst>
          </p:cNvPr>
          <p:cNvPicPr>
            <a:picLocks noChangeAspect="1"/>
          </p:cNvPicPr>
          <p:nvPr/>
        </p:nvPicPr>
        <p:blipFill>
          <a:blip r:embed="rId3"/>
          <a:stretch>
            <a:fillRect/>
          </a:stretch>
        </p:blipFill>
        <p:spPr>
          <a:xfrm>
            <a:off x="2720970" y="3858318"/>
            <a:ext cx="1675092" cy="660778"/>
          </a:xfrm>
          <a:prstGeom prst="rect">
            <a:avLst/>
          </a:prstGeom>
          <a:ln>
            <a:solidFill>
              <a:schemeClr val="bg1">
                <a:lumMod val="65000"/>
              </a:schemeClr>
            </a:solidFill>
          </a:ln>
        </p:spPr>
      </p:pic>
      <p:pic>
        <p:nvPicPr>
          <p:cNvPr id="27" name="図 26">
            <a:extLst>
              <a:ext uri="{FF2B5EF4-FFF2-40B4-BE49-F238E27FC236}">
                <a16:creationId xmlns:a16="http://schemas.microsoft.com/office/drawing/2014/main" id="{EBE2C46B-A585-430E-87DF-DA67E07914FD}"/>
              </a:ext>
            </a:extLst>
          </p:cNvPr>
          <p:cNvPicPr>
            <a:picLocks noChangeAspect="1"/>
          </p:cNvPicPr>
          <p:nvPr/>
        </p:nvPicPr>
        <p:blipFill>
          <a:blip r:embed="rId4"/>
          <a:stretch>
            <a:fillRect/>
          </a:stretch>
        </p:blipFill>
        <p:spPr>
          <a:xfrm>
            <a:off x="2720970" y="4572540"/>
            <a:ext cx="1665067" cy="647992"/>
          </a:xfrm>
          <a:prstGeom prst="rect">
            <a:avLst/>
          </a:prstGeom>
          <a:ln>
            <a:solidFill>
              <a:schemeClr val="bg1">
                <a:lumMod val="65000"/>
              </a:schemeClr>
            </a:solidFill>
          </a:ln>
        </p:spPr>
      </p:pic>
      <p:pic>
        <p:nvPicPr>
          <p:cNvPr id="28" name="図 27">
            <a:extLst>
              <a:ext uri="{FF2B5EF4-FFF2-40B4-BE49-F238E27FC236}">
                <a16:creationId xmlns:a16="http://schemas.microsoft.com/office/drawing/2014/main" id="{CDB5FF96-FC35-ED3C-A1E8-DDD3BFDDF3AD}"/>
              </a:ext>
            </a:extLst>
          </p:cNvPr>
          <p:cNvPicPr>
            <a:picLocks noChangeAspect="1"/>
          </p:cNvPicPr>
          <p:nvPr/>
        </p:nvPicPr>
        <p:blipFill>
          <a:blip r:embed="rId5"/>
          <a:stretch>
            <a:fillRect/>
          </a:stretch>
        </p:blipFill>
        <p:spPr>
          <a:xfrm>
            <a:off x="4618114" y="4257360"/>
            <a:ext cx="1689065" cy="665702"/>
          </a:xfrm>
          <a:prstGeom prst="rect">
            <a:avLst/>
          </a:prstGeom>
          <a:ln>
            <a:solidFill>
              <a:schemeClr val="bg1">
                <a:lumMod val="65000"/>
              </a:schemeClr>
            </a:solidFill>
          </a:ln>
        </p:spPr>
      </p:pic>
      <p:pic>
        <p:nvPicPr>
          <p:cNvPr id="30" name="図 29" descr="空港の荷物受け取り場にいる人達&#10;&#10;AI 生成コンテンツは誤りを含む可能性があります。">
            <a:extLst>
              <a:ext uri="{FF2B5EF4-FFF2-40B4-BE49-F238E27FC236}">
                <a16:creationId xmlns:a16="http://schemas.microsoft.com/office/drawing/2014/main" id="{227D9832-3F52-9960-452D-4A0845C8CE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5278" y="7839594"/>
            <a:ext cx="1571447" cy="1178586"/>
          </a:xfrm>
          <a:prstGeom prst="rect">
            <a:avLst/>
          </a:prstGeom>
        </p:spPr>
      </p:pic>
      <p:pic>
        <p:nvPicPr>
          <p:cNvPr id="32" name="図 31" descr="屋内, 人, テーブル, 民衆 が含まれている画像&#10;&#10;AI 生成コンテンツは誤りを含む可能性があります。">
            <a:extLst>
              <a:ext uri="{FF2B5EF4-FFF2-40B4-BE49-F238E27FC236}">
                <a16:creationId xmlns:a16="http://schemas.microsoft.com/office/drawing/2014/main" id="{720CC3A2-789C-4085-D80A-C808AF77CD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45852" y="7839594"/>
            <a:ext cx="1571447" cy="1178586"/>
          </a:xfrm>
          <a:prstGeom prst="rect">
            <a:avLst/>
          </a:prstGeom>
        </p:spPr>
      </p:pic>
      <p:sp>
        <p:nvSpPr>
          <p:cNvPr id="8" name="字幕 2">
            <a:extLst>
              <a:ext uri="{FF2B5EF4-FFF2-40B4-BE49-F238E27FC236}">
                <a16:creationId xmlns:a16="http://schemas.microsoft.com/office/drawing/2014/main" id="{29B7405A-CB6F-7D42-C605-10450B657152}"/>
              </a:ext>
            </a:extLst>
          </p:cNvPr>
          <p:cNvSpPr txBox="1">
            <a:spLocks/>
          </p:cNvSpPr>
          <p:nvPr/>
        </p:nvSpPr>
        <p:spPr>
          <a:xfrm>
            <a:off x="5853040" y="8603452"/>
            <a:ext cx="1400314" cy="540103"/>
          </a:xfrm>
          <a:prstGeom prst="rect">
            <a:avLst/>
          </a:prstGeom>
          <a:noFill/>
          <a:ln>
            <a:noFill/>
          </a:ln>
        </p:spPr>
        <p:txBody>
          <a:bodyPr vert="horz" lIns="91440" tIns="45720" rIns="91440" bIns="45720" rtlCol="0" anchor="b">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en-US" altLang="ja-JP" sz="1600" dirty="0"/>
              <a:t>P.3</a:t>
            </a:r>
            <a:endParaRPr lang="ja-JP" altLang="en-US" sz="1600" dirty="0"/>
          </a:p>
        </p:txBody>
      </p:sp>
    </p:spTree>
    <p:extLst>
      <p:ext uri="{BB962C8B-B14F-4D97-AF65-F5344CB8AC3E}">
        <p14:creationId xmlns:p14="http://schemas.microsoft.com/office/powerpoint/2010/main" val="3985520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8234A-2CAF-9931-4834-3DAEDB1B4119}"/>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BA1B8BA5-5535-58D1-85B3-507351F5863C}"/>
              </a:ext>
            </a:extLst>
          </p:cNvPr>
          <p:cNvSpPr/>
          <p:nvPr/>
        </p:nvSpPr>
        <p:spPr>
          <a:xfrm>
            <a:off x="-1" y="-237995"/>
            <a:ext cx="237995" cy="954483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3EFCC01-7AEE-5C39-FAC4-3783D512756A}"/>
              </a:ext>
            </a:extLst>
          </p:cNvPr>
          <p:cNvSpPr/>
          <p:nvPr/>
        </p:nvSpPr>
        <p:spPr>
          <a:xfrm>
            <a:off x="942975" y="735905"/>
            <a:ext cx="5559809" cy="65302"/>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72AB8C7B-1699-417D-CA3E-912602CD369F}"/>
              </a:ext>
            </a:extLst>
          </p:cNvPr>
          <p:cNvSpPr/>
          <p:nvPr/>
        </p:nvSpPr>
        <p:spPr>
          <a:xfrm>
            <a:off x="372634" y="949389"/>
            <a:ext cx="4299575" cy="40011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12E6AC37-72AB-CA79-E2A9-C236FAEE8D65}"/>
              </a:ext>
            </a:extLst>
          </p:cNvPr>
          <p:cNvSpPr txBox="1"/>
          <p:nvPr/>
        </p:nvSpPr>
        <p:spPr>
          <a:xfrm>
            <a:off x="372635" y="967600"/>
            <a:ext cx="4299574" cy="400110"/>
          </a:xfrm>
          <a:prstGeom prst="rect">
            <a:avLst/>
          </a:prstGeom>
          <a:noFill/>
        </p:spPr>
        <p:txBody>
          <a:bodyPr wrap="square" rtlCol="0">
            <a:spAutoFit/>
          </a:bodyPr>
          <a:lstStyle/>
          <a:p>
            <a:r>
              <a:rPr kumimoji="1" lang="ja-JP" altLang="en-US" sz="2000" dirty="0"/>
              <a:t>ガムクール</a:t>
            </a:r>
            <a:r>
              <a:rPr kumimoji="1" lang="en-US" altLang="ja-JP" sz="2000" dirty="0"/>
              <a:t>FRAT</a:t>
            </a:r>
            <a:r>
              <a:rPr kumimoji="1" lang="ja-JP" altLang="en-US" sz="2000" dirty="0"/>
              <a:t>工法　施工イメージ</a:t>
            </a:r>
          </a:p>
        </p:txBody>
      </p:sp>
      <p:sp>
        <p:nvSpPr>
          <p:cNvPr id="2" name="楕円 1">
            <a:extLst>
              <a:ext uri="{FF2B5EF4-FFF2-40B4-BE49-F238E27FC236}">
                <a16:creationId xmlns:a16="http://schemas.microsoft.com/office/drawing/2014/main" id="{C111E295-9290-E532-5C41-180E4E50EE89}"/>
              </a:ext>
            </a:extLst>
          </p:cNvPr>
          <p:cNvSpPr/>
          <p:nvPr/>
        </p:nvSpPr>
        <p:spPr>
          <a:xfrm>
            <a:off x="372635" y="88624"/>
            <a:ext cx="573848" cy="580315"/>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F0"/>
              </a:solidFill>
            </a:endParaRPr>
          </a:p>
        </p:txBody>
      </p:sp>
      <p:sp>
        <p:nvSpPr>
          <p:cNvPr id="3" name="テキスト ボックス 2">
            <a:extLst>
              <a:ext uri="{FF2B5EF4-FFF2-40B4-BE49-F238E27FC236}">
                <a16:creationId xmlns:a16="http://schemas.microsoft.com/office/drawing/2014/main" id="{856118D8-C99F-3A9E-7613-1046450B2DAE}"/>
              </a:ext>
            </a:extLst>
          </p:cNvPr>
          <p:cNvSpPr txBox="1"/>
          <p:nvPr/>
        </p:nvSpPr>
        <p:spPr>
          <a:xfrm>
            <a:off x="426376" y="51046"/>
            <a:ext cx="391210" cy="707886"/>
          </a:xfrm>
          <a:prstGeom prst="rect">
            <a:avLst/>
          </a:prstGeom>
          <a:noFill/>
        </p:spPr>
        <p:txBody>
          <a:bodyPr wrap="square" rtlCol="0">
            <a:spAutoFit/>
          </a:bodyPr>
          <a:lstStyle/>
          <a:p>
            <a:r>
              <a:rPr kumimoji="1" lang="en-US" altLang="ja-JP" sz="4000" dirty="0">
                <a:solidFill>
                  <a:srgbClr val="00B0F0"/>
                </a:solidFill>
              </a:rPr>
              <a:t>3</a:t>
            </a:r>
            <a:endParaRPr kumimoji="1" lang="ja-JP" altLang="en-US" sz="4000" dirty="0">
              <a:solidFill>
                <a:srgbClr val="00B0F0"/>
              </a:solidFill>
            </a:endParaRPr>
          </a:p>
        </p:txBody>
      </p:sp>
      <p:sp>
        <p:nvSpPr>
          <p:cNvPr id="6" name="コンテンツ プレースホルダー 2">
            <a:extLst>
              <a:ext uri="{FF2B5EF4-FFF2-40B4-BE49-F238E27FC236}">
                <a16:creationId xmlns:a16="http://schemas.microsoft.com/office/drawing/2014/main" id="{67FC1F9F-62CD-89D4-39B4-0475C38B6542}"/>
              </a:ext>
            </a:extLst>
          </p:cNvPr>
          <p:cNvSpPr txBox="1">
            <a:spLocks/>
          </p:cNvSpPr>
          <p:nvPr/>
        </p:nvSpPr>
        <p:spPr>
          <a:xfrm>
            <a:off x="1000224" y="222495"/>
            <a:ext cx="5915025" cy="5803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2800" b="1" dirty="0">
                <a:solidFill>
                  <a:schemeClr val="accent1">
                    <a:lumMod val="60000"/>
                    <a:lumOff val="40000"/>
                  </a:schemeClr>
                </a:solidFill>
              </a:rPr>
              <a:t>ガムクール</a:t>
            </a:r>
            <a:r>
              <a:rPr lang="en-US" altLang="ja-JP" sz="2800" b="1" dirty="0">
                <a:solidFill>
                  <a:schemeClr val="accent1">
                    <a:lumMod val="60000"/>
                    <a:lumOff val="40000"/>
                  </a:schemeClr>
                </a:solidFill>
              </a:rPr>
              <a:t>FRAT</a:t>
            </a:r>
            <a:r>
              <a:rPr lang="ja-JP" altLang="en-US" sz="2800" b="1" dirty="0">
                <a:solidFill>
                  <a:schemeClr val="accent1">
                    <a:lumMod val="60000"/>
                    <a:lumOff val="40000"/>
                  </a:schemeClr>
                </a:solidFill>
              </a:rPr>
              <a:t>工法</a:t>
            </a:r>
            <a:r>
              <a:rPr lang="ja-JP" altLang="en-US" dirty="0"/>
              <a:t>について</a:t>
            </a:r>
            <a:endParaRPr lang="en-US" altLang="ja-JP" dirty="0"/>
          </a:p>
        </p:txBody>
      </p:sp>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E6516677-0DF2-CA03-B16A-B4E24BC02CC5}"/>
              </a:ext>
            </a:extLst>
          </p:cNvPr>
          <p:cNvPicPr>
            <a:picLocks noChangeAspect="1"/>
          </p:cNvPicPr>
          <p:nvPr/>
        </p:nvPicPr>
        <p:blipFill>
          <a:blip r:embed="rId2"/>
          <a:stretch>
            <a:fillRect/>
          </a:stretch>
        </p:blipFill>
        <p:spPr>
          <a:xfrm>
            <a:off x="1371896" y="3415591"/>
            <a:ext cx="4299574" cy="1467315"/>
          </a:xfrm>
          <a:prstGeom prst="rect">
            <a:avLst/>
          </a:prstGeom>
        </p:spPr>
      </p:pic>
      <p:pic>
        <p:nvPicPr>
          <p:cNvPr id="9" name="図 8" descr="テーブル が含まれている画像&#10;&#10;AI 生成コンテンツは誤りを含む可能性があります。">
            <a:extLst>
              <a:ext uri="{FF2B5EF4-FFF2-40B4-BE49-F238E27FC236}">
                <a16:creationId xmlns:a16="http://schemas.microsoft.com/office/drawing/2014/main" id="{4702DA77-7E43-451A-FADC-B8B870F93014}"/>
              </a:ext>
            </a:extLst>
          </p:cNvPr>
          <p:cNvPicPr>
            <a:picLocks noChangeAspect="1"/>
          </p:cNvPicPr>
          <p:nvPr/>
        </p:nvPicPr>
        <p:blipFill>
          <a:blip r:embed="rId3"/>
          <a:stretch>
            <a:fillRect/>
          </a:stretch>
        </p:blipFill>
        <p:spPr>
          <a:xfrm>
            <a:off x="1371896" y="1423671"/>
            <a:ext cx="4285927" cy="1917748"/>
          </a:xfrm>
          <a:prstGeom prst="rect">
            <a:avLst/>
          </a:prstGeom>
        </p:spPr>
      </p:pic>
      <p:sp>
        <p:nvSpPr>
          <p:cNvPr id="10" name="四角形: 角を丸くする 9">
            <a:extLst>
              <a:ext uri="{FF2B5EF4-FFF2-40B4-BE49-F238E27FC236}">
                <a16:creationId xmlns:a16="http://schemas.microsoft.com/office/drawing/2014/main" id="{38B2C096-E239-095A-8AB2-814A7C2B043D}"/>
              </a:ext>
            </a:extLst>
          </p:cNvPr>
          <p:cNvSpPr/>
          <p:nvPr/>
        </p:nvSpPr>
        <p:spPr>
          <a:xfrm>
            <a:off x="1053092" y="5043948"/>
            <a:ext cx="4937181" cy="3364147"/>
          </a:xfrm>
          <a:prstGeom prst="roundRect">
            <a:avLst>
              <a:gd name="adj" fmla="val 7143"/>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6" name="図 15" descr="グラフィカル ユーザー インターフェイス, Web サイト&#10;&#10;AI 生成コンテンツは誤りを含む可能性があります。">
            <a:extLst>
              <a:ext uri="{FF2B5EF4-FFF2-40B4-BE49-F238E27FC236}">
                <a16:creationId xmlns:a16="http://schemas.microsoft.com/office/drawing/2014/main" id="{97B9B334-38D1-1FC0-CE0D-D344C9FFCD0E}"/>
              </a:ext>
            </a:extLst>
          </p:cNvPr>
          <p:cNvPicPr>
            <a:picLocks noChangeAspect="1"/>
          </p:cNvPicPr>
          <p:nvPr/>
        </p:nvPicPr>
        <p:blipFill>
          <a:blip r:embed="rId4"/>
          <a:stretch>
            <a:fillRect/>
          </a:stretch>
        </p:blipFill>
        <p:spPr>
          <a:xfrm>
            <a:off x="1498598" y="5099909"/>
            <a:ext cx="4073664" cy="3251414"/>
          </a:xfrm>
          <a:prstGeom prst="rect">
            <a:avLst/>
          </a:prstGeom>
        </p:spPr>
      </p:pic>
      <p:sp>
        <p:nvSpPr>
          <p:cNvPr id="17" name="テキスト ボックス 16">
            <a:extLst>
              <a:ext uri="{FF2B5EF4-FFF2-40B4-BE49-F238E27FC236}">
                <a16:creationId xmlns:a16="http://schemas.microsoft.com/office/drawing/2014/main" id="{5AE9B83C-8AA2-BF05-2C65-54D82BD59992}"/>
              </a:ext>
            </a:extLst>
          </p:cNvPr>
          <p:cNvSpPr txBox="1"/>
          <p:nvPr/>
        </p:nvSpPr>
        <p:spPr>
          <a:xfrm>
            <a:off x="426376" y="8569137"/>
            <a:ext cx="5602280" cy="261610"/>
          </a:xfrm>
          <a:prstGeom prst="rect">
            <a:avLst/>
          </a:prstGeom>
          <a:noFill/>
        </p:spPr>
        <p:txBody>
          <a:bodyPr wrap="square" rtlCol="0">
            <a:spAutoFit/>
          </a:bodyPr>
          <a:lstStyle/>
          <a:p>
            <a:r>
              <a:rPr kumimoji="1" lang="en-US" altLang="ja-JP" sz="1100" dirty="0"/>
              <a:t>※</a:t>
            </a:r>
            <a:r>
              <a:rPr kumimoji="1" lang="ja-JP" altLang="en-US" sz="1100" dirty="0"/>
              <a:t>耐用年数は</a:t>
            </a:r>
            <a:r>
              <a:rPr kumimoji="1" lang="en-US" altLang="ja-JP" sz="1100" dirty="0"/>
              <a:t>30</a:t>
            </a:r>
            <a:r>
              <a:rPr kumimoji="1" lang="ja-JP" altLang="en-US" sz="1100" dirty="0"/>
              <a:t>年、防水保証は最長</a:t>
            </a:r>
            <a:r>
              <a:rPr kumimoji="1" lang="en-US" altLang="ja-JP" sz="1100" dirty="0"/>
              <a:t>10</a:t>
            </a:r>
            <a:r>
              <a:rPr kumimoji="1" lang="ja-JP" altLang="en-US" sz="1100" dirty="0"/>
              <a:t>年となります。</a:t>
            </a:r>
          </a:p>
        </p:txBody>
      </p:sp>
      <p:sp>
        <p:nvSpPr>
          <p:cNvPr id="18" name="テキスト ボックス 17">
            <a:extLst>
              <a:ext uri="{FF2B5EF4-FFF2-40B4-BE49-F238E27FC236}">
                <a16:creationId xmlns:a16="http://schemas.microsoft.com/office/drawing/2014/main" id="{8B8ECBEA-4FA6-394E-3078-3331EB90C52E}"/>
              </a:ext>
            </a:extLst>
          </p:cNvPr>
          <p:cNvSpPr txBox="1"/>
          <p:nvPr/>
        </p:nvSpPr>
        <p:spPr>
          <a:xfrm>
            <a:off x="426376" y="8854216"/>
            <a:ext cx="5602280" cy="261610"/>
          </a:xfrm>
          <a:prstGeom prst="rect">
            <a:avLst/>
          </a:prstGeom>
          <a:noFill/>
        </p:spPr>
        <p:txBody>
          <a:bodyPr wrap="square" rtlCol="0">
            <a:spAutoFit/>
          </a:bodyPr>
          <a:lstStyle/>
          <a:p>
            <a:r>
              <a:rPr kumimoji="1" lang="en-US" altLang="ja-JP" sz="1100" dirty="0"/>
              <a:t>※</a:t>
            </a:r>
            <a:r>
              <a:rPr kumimoji="1" lang="ja-JP" altLang="en-US" sz="1100" dirty="0"/>
              <a:t>積雪の影響を受けた際は、有償にて部分的な補修が必要となるケースがございます。</a:t>
            </a:r>
          </a:p>
        </p:txBody>
      </p:sp>
      <p:sp>
        <p:nvSpPr>
          <p:cNvPr id="5" name="字幕 2">
            <a:extLst>
              <a:ext uri="{FF2B5EF4-FFF2-40B4-BE49-F238E27FC236}">
                <a16:creationId xmlns:a16="http://schemas.microsoft.com/office/drawing/2014/main" id="{FFE1DBBD-AE65-E0F6-29D7-20D0F7710473}"/>
              </a:ext>
            </a:extLst>
          </p:cNvPr>
          <p:cNvSpPr txBox="1">
            <a:spLocks/>
          </p:cNvSpPr>
          <p:nvPr/>
        </p:nvSpPr>
        <p:spPr>
          <a:xfrm>
            <a:off x="5853040" y="8603452"/>
            <a:ext cx="1400314" cy="540103"/>
          </a:xfrm>
          <a:prstGeom prst="rect">
            <a:avLst/>
          </a:prstGeom>
          <a:noFill/>
          <a:ln>
            <a:noFill/>
          </a:ln>
        </p:spPr>
        <p:txBody>
          <a:bodyPr vert="horz" lIns="91440" tIns="45720" rIns="91440" bIns="45720" rtlCol="0" anchor="b">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en-US" altLang="ja-JP" sz="1600" dirty="0"/>
              <a:t>P.4</a:t>
            </a:r>
            <a:endParaRPr lang="ja-JP" altLang="en-US" sz="1600" dirty="0"/>
          </a:p>
        </p:txBody>
      </p:sp>
    </p:spTree>
    <p:extLst>
      <p:ext uri="{BB962C8B-B14F-4D97-AF65-F5344CB8AC3E}">
        <p14:creationId xmlns:p14="http://schemas.microsoft.com/office/powerpoint/2010/main" val="2482676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D75B7-04F6-6471-07FF-9F3D2BF3BD19}"/>
            </a:ext>
          </a:extLst>
        </p:cNvPr>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167688D8-646A-CB63-43B3-3C0F8C802CC7}"/>
              </a:ext>
            </a:extLst>
          </p:cNvPr>
          <p:cNvSpPr/>
          <p:nvPr/>
        </p:nvSpPr>
        <p:spPr>
          <a:xfrm>
            <a:off x="912238" y="3276539"/>
            <a:ext cx="5062677" cy="5609545"/>
          </a:xfrm>
          <a:prstGeom prst="roundRect">
            <a:avLst>
              <a:gd name="adj" fmla="val 7143"/>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A7F54D81-DC82-BFD5-3286-201010F3430E}"/>
              </a:ext>
            </a:extLst>
          </p:cNvPr>
          <p:cNvSpPr/>
          <p:nvPr/>
        </p:nvSpPr>
        <p:spPr>
          <a:xfrm>
            <a:off x="-1" y="-237995"/>
            <a:ext cx="237995" cy="954483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CD6AC02A-016E-95FC-3DBC-5CF0BABD93B4}"/>
              </a:ext>
            </a:extLst>
          </p:cNvPr>
          <p:cNvSpPr/>
          <p:nvPr/>
        </p:nvSpPr>
        <p:spPr>
          <a:xfrm>
            <a:off x="942975" y="735905"/>
            <a:ext cx="5559809" cy="65302"/>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686C2231-D61E-C478-D246-7EF8537A0BB7}"/>
              </a:ext>
            </a:extLst>
          </p:cNvPr>
          <p:cNvSpPr/>
          <p:nvPr/>
        </p:nvSpPr>
        <p:spPr>
          <a:xfrm>
            <a:off x="372634" y="949389"/>
            <a:ext cx="5915025" cy="40011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6EC78819-191D-F7C9-D93A-7823BE934D33}"/>
              </a:ext>
            </a:extLst>
          </p:cNvPr>
          <p:cNvSpPr txBox="1"/>
          <p:nvPr/>
        </p:nvSpPr>
        <p:spPr>
          <a:xfrm>
            <a:off x="372635" y="967600"/>
            <a:ext cx="5602280" cy="400110"/>
          </a:xfrm>
          <a:prstGeom prst="rect">
            <a:avLst/>
          </a:prstGeom>
          <a:noFill/>
        </p:spPr>
        <p:txBody>
          <a:bodyPr wrap="square" rtlCol="0">
            <a:spAutoFit/>
          </a:bodyPr>
          <a:lstStyle/>
          <a:p>
            <a:r>
              <a:rPr kumimoji="1" lang="ja-JP" altLang="en-US" sz="2000" dirty="0"/>
              <a:t>建物を今後</a:t>
            </a:r>
            <a:r>
              <a:rPr kumimoji="1" lang="en-US" altLang="ja-JP" sz="2000" dirty="0"/>
              <a:t>30</a:t>
            </a:r>
            <a:r>
              <a:rPr kumimoji="1" lang="ja-JP" altLang="en-US" sz="2000" dirty="0"/>
              <a:t>年利用される際のコストイメージ</a:t>
            </a:r>
          </a:p>
        </p:txBody>
      </p:sp>
      <p:sp>
        <p:nvSpPr>
          <p:cNvPr id="5" name="楕円 4">
            <a:extLst>
              <a:ext uri="{FF2B5EF4-FFF2-40B4-BE49-F238E27FC236}">
                <a16:creationId xmlns:a16="http://schemas.microsoft.com/office/drawing/2014/main" id="{E9B7B53C-EFE1-3797-D268-E1EDB39FA921}"/>
              </a:ext>
            </a:extLst>
          </p:cNvPr>
          <p:cNvSpPr/>
          <p:nvPr/>
        </p:nvSpPr>
        <p:spPr>
          <a:xfrm>
            <a:off x="355216" y="124045"/>
            <a:ext cx="573848" cy="580315"/>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F0"/>
              </a:solidFill>
            </a:endParaRPr>
          </a:p>
        </p:txBody>
      </p:sp>
      <p:sp>
        <p:nvSpPr>
          <p:cNvPr id="7" name="コンテンツ プレースホルダー 2">
            <a:extLst>
              <a:ext uri="{FF2B5EF4-FFF2-40B4-BE49-F238E27FC236}">
                <a16:creationId xmlns:a16="http://schemas.microsoft.com/office/drawing/2014/main" id="{E699B852-3002-8B77-FD6A-4D46ADDC2448}"/>
              </a:ext>
            </a:extLst>
          </p:cNvPr>
          <p:cNvSpPr txBox="1">
            <a:spLocks/>
          </p:cNvSpPr>
          <p:nvPr/>
        </p:nvSpPr>
        <p:spPr>
          <a:xfrm>
            <a:off x="982805" y="257916"/>
            <a:ext cx="5915025" cy="5803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2800" b="1" dirty="0">
                <a:solidFill>
                  <a:schemeClr val="accent1">
                    <a:lumMod val="60000"/>
                    <a:lumOff val="40000"/>
                  </a:schemeClr>
                </a:solidFill>
              </a:rPr>
              <a:t>ライフサイクルコスト</a:t>
            </a:r>
            <a:r>
              <a:rPr lang="ja-JP" altLang="en-US" dirty="0"/>
              <a:t>について</a:t>
            </a:r>
            <a:endParaRPr lang="en-US" altLang="ja-JP" dirty="0"/>
          </a:p>
        </p:txBody>
      </p:sp>
      <p:sp>
        <p:nvSpPr>
          <p:cNvPr id="15" name="テキスト ボックス 14">
            <a:extLst>
              <a:ext uri="{FF2B5EF4-FFF2-40B4-BE49-F238E27FC236}">
                <a16:creationId xmlns:a16="http://schemas.microsoft.com/office/drawing/2014/main" id="{3C2B26EB-2D15-0B0A-F24B-E5BB2B26C7CA}"/>
              </a:ext>
            </a:extLst>
          </p:cNvPr>
          <p:cNvSpPr txBox="1"/>
          <p:nvPr/>
        </p:nvSpPr>
        <p:spPr>
          <a:xfrm>
            <a:off x="388798" y="63572"/>
            <a:ext cx="391210" cy="707886"/>
          </a:xfrm>
          <a:prstGeom prst="rect">
            <a:avLst/>
          </a:prstGeom>
          <a:noFill/>
        </p:spPr>
        <p:txBody>
          <a:bodyPr wrap="square" rtlCol="0">
            <a:spAutoFit/>
          </a:bodyPr>
          <a:lstStyle/>
          <a:p>
            <a:r>
              <a:rPr kumimoji="1" lang="en-US" altLang="ja-JP" sz="4000" dirty="0">
                <a:solidFill>
                  <a:srgbClr val="00B0F0"/>
                </a:solidFill>
              </a:rPr>
              <a:t>4</a:t>
            </a:r>
            <a:endParaRPr kumimoji="1" lang="ja-JP" altLang="en-US" sz="4000" dirty="0">
              <a:solidFill>
                <a:srgbClr val="00B0F0"/>
              </a:solidFill>
            </a:endParaRPr>
          </a:p>
        </p:txBody>
      </p:sp>
      <p:sp>
        <p:nvSpPr>
          <p:cNvPr id="16" name="テキスト ボックス 15">
            <a:extLst>
              <a:ext uri="{FF2B5EF4-FFF2-40B4-BE49-F238E27FC236}">
                <a16:creationId xmlns:a16="http://schemas.microsoft.com/office/drawing/2014/main" id="{670552D6-0CBA-D9B2-2345-C3D4CA06154D}"/>
              </a:ext>
            </a:extLst>
          </p:cNvPr>
          <p:cNvSpPr txBox="1"/>
          <p:nvPr/>
        </p:nvSpPr>
        <p:spPr>
          <a:xfrm>
            <a:off x="355216" y="1460657"/>
            <a:ext cx="6239527" cy="1815882"/>
          </a:xfrm>
          <a:prstGeom prst="rect">
            <a:avLst/>
          </a:prstGeom>
          <a:noFill/>
        </p:spPr>
        <p:txBody>
          <a:bodyPr wrap="square" rtlCol="0">
            <a:spAutoFit/>
          </a:bodyPr>
          <a:lstStyle/>
          <a:p>
            <a:r>
              <a:rPr kumimoji="1" lang="ja-JP" altLang="en-US" sz="1600" dirty="0"/>
              <a:t>　建物の維持管理には定期的な修繕が必要となります。高耐久防水は一般的な工法に比べ修繕サイクルが長く、ライフサイクルコストの削減に貢献できます。</a:t>
            </a:r>
            <a:endParaRPr kumimoji="1" lang="en-US" altLang="ja-JP" sz="1600" dirty="0"/>
          </a:p>
          <a:p>
            <a:r>
              <a:rPr kumimoji="1" lang="ja-JP" altLang="en-US" sz="1600" dirty="0"/>
              <a:t>　また、最近では建築工事にかかる</a:t>
            </a:r>
            <a:r>
              <a:rPr kumimoji="1" lang="en-US" altLang="ja-JP" sz="1600" dirty="0"/>
              <a:t>CO</a:t>
            </a:r>
            <a:r>
              <a:rPr kumimoji="1" lang="en-US" altLang="ja-JP" sz="1200" dirty="0"/>
              <a:t>2</a:t>
            </a:r>
            <a:r>
              <a:rPr kumimoji="1" lang="ja-JP" altLang="en-US" sz="1600" dirty="0"/>
              <a:t>量の削減についても注目度が高まっております。改修工事の回数を少なくする事で、</a:t>
            </a:r>
            <a:r>
              <a:rPr kumimoji="1" lang="en-US" altLang="ja-JP" sz="1600" dirty="0"/>
              <a:t> CO</a:t>
            </a:r>
            <a:r>
              <a:rPr kumimoji="1" lang="en-US" altLang="ja-JP" sz="1200" dirty="0"/>
              <a:t>2</a:t>
            </a:r>
            <a:r>
              <a:rPr kumimoji="1" lang="ja-JP" altLang="en-US" sz="1600" dirty="0"/>
              <a:t>量の削減も可能となり、脱炭素社会実現に向け、建築工事にて貢献できる事となります。</a:t>
            </a:r>
            <a:endParaRPr kumimoji="1" lang="en-US" altLang="ja-JP" sz="1600" dirty="0"/>
          </a:p>
        </p:txBody>
      </p:sp>
      <p:pic>
        <p:nvPicPr>
          <p:cNvPr id="20" name="図 19">
            <a:extLst>
              <a:ext uri="{FF2B5EF4-FFF2-40B4-BE49-F238E27FC236}">
                <a16:creationId xmlns:a16="http://schemas.microsoft.com/office/drawing/2014/main" id="{F70E089C-E28C-212D-6B8F-0A390899FDA3}"/>
              </a:ext>
            </a:extLst>
          </p:cNvPr>
          <p:cNvPicPr>
            <a:picLocks noChangeAspect="1"/>
          </p:cNvPicPr>
          <p:nvPr/>
        </p:nvPicPr>
        <p:blipFill>
          <a:blip r:embed="rId2"/>
          <a:stretch>
            <a:fillRect/>
          </a:stretch>
        </p:blipFill>
        <p:spPr>
          <a:xfrm>
            <a:off x="1295295" y="6165613"/>
            <a:ext cx="4267412" cy="2697426"/>
          </a:xfrm>
          <a:prstGeom prst="rect">
            <a:avLst/>
          </a:prstGeom>
        </p:spPr>
      </p:pic>
      <p:sp>
        <p:nvSpPr>
          <p:cNvPr id="22" name="テキスト ボックス 21">
            <a:extLst>
              <a:ext uri="{FF2B5EF4-FFF2-40B4-BE49-F238E27FC236}">
                <a16:creationId xmlns:a16="http://schemas.microsoft.com/office/drawing/2014/main" id="{664F8195-68DC-8B85-092E-44A9AA4A5128}"/>
              </a:ext>
            </a:extLst>
          </p:cNvPr>
          <p:cNvSpPr txBox="1"/>
          <p:nvPr/>
        </p:nvSpPr>
        <p:spPr>
          <a:xfrm>
            <a:off x="237994" y="8886084"/>
            <a:ext cx="5602280" cy="261610"/>
          </a:xfrm>
          <a:prstGeom prst="rect">
            <a:avLst/>
          </a:prstGeom>
          <a:noFill/>
        </p:spPr>
        <p:txBody>
          <a:bodyPr wrap="square" rtlCol="0">
            <a:spAutoFit/>
          </a:bodyPr>
          <a:lstStyle/>
          <a:p>
            <a:r>
              <a:rPr kumimoji="1" lang="en-US" altLang="ja-JP" sz="1100" dirty="0"/>
              <a:t>※</a:t>
            </a:r>
            <a:r>
              <a:rPr kumimoji="1" lang="ja-JP" altLang="en-US" sz="1100" dirty="0"/>
              <a:t>将来</a:t>
            </a:r>
            <a:r>
              <a:rPr kumimoji="1" lang="en-US" altLang="ja-JP" sz="1100" dirty="0"/>
              <a:t>AS-T3</a:t>
            </a:r>
            <a:r>
              <a:rPr kumimoji="1" lang="ja-JP" altLang="en-US" sz="1100" dirty="0"/>
              <a:t>は</a:t>
            </a:r>
            <a:r>
              <a:rPr kumimoji="1" lang="en-US" altLang="ja-JP" sz="1100" dirty="0"/>
              <a:t>10</a:t>
            </a:r>
            <a:r>
              <a:rPr kumimoji="1" lang="ja-JP" altLang="en-US" sz="1100" dirty="0"/>
              <a:t>年後に</a:t>
            </a:r>
            <a:r>
              <a:rPr kumimoji="1" lang="en-US" altLang="ja-JP" sz="1100" dirty="0"/>
              <a:t>1.4</a:t>
            </a:r>
            <a:r>
              <a:rPr kumimoji="1" lang="ja-JP" altLang="en-US" sz="1100" dirty="0"/>
              <a:t>倍の物価上昇と想定した数字です。</a:t>
            </a:r>
          </a:p>
        </p:txBody>
      </p:sp>
      <p:pic>
        <p:nvPicPr>
          <p:cNvPr id="9" name="図 8">
            <a:extLst>
              <a:ext uri="{FF2B5EF4-FFF2-40B4-BE49-F238E27FC236}">
                <a16:creationId xmlns:a16="http://schemas.microsoft.com/office/drawing/2014/main" id="{9A3666D9-3906-3D35-7811-7B8F80B4B814}"/>
              </a:ext>
            </a:extLst>
          </p:cNvPr>
          <p:cNvPicPr>
            <a:picLocks noChangeAspect="1"/>
          </p:cNvPicPr>
          <p:nvPr/>
        </p:nvPicPr>
        <p:blipFill>
          <a:blip r:embed="rId3"/>
          <a:stretch>
            <a:fillRect/>
          </a:stretch>
        </p:blipFill>
        <p:spPr>
          <a:xfrm>
            <a:off x="1295295" y="3421234"/>
            <a:ext cx="4253083" cy="2599684"/>
          </a:xfrm>
          <a:prstGeom prst="rect">
            <a:avLst/>
          </a:prstGeom>
        </p:spPr>
      </p:pic>
      <p:sp>
        <p:nvSpPr>
          <p:cNvPr id="14" name="字幕 2">
            <a:extLst>
              <a:ext uri="{FF2B5EF4-FFF2-40B4-BE49-F238E27FC236}">
                <a16:creationId xmlns:a16="http://schemas.microsoft.com/office/drawing/2014/main" id="{0C7F06BA-9151-2823-F32E-4364E9866333}"/>
              </a:ext>
            </a:extLst>
          </p:cNvPr>
          <p:cNvSpPr txBox="1">
            <a:spLocks/>
          </p:cNvSpPr>
          <p:nvPr/>
        </p:nvSpPr>
        <p:spPr>
          <a:xfrm>
            <a:off x="5853040" y="8603452"/>
            <a:ext cx="1400314" cy="540103"/>
          </a:xfrm>
          <a:prstGeom prst="rect">
            <a:avLst/>
          </a:prstGeom>
          <a:noFill/>
          <a:ln>
            <a:noFill/>
          </a:ln>
        </p:spPr>
        <p:txBody>
          <a:bodyPr vert="horz" lIns="91440" tIns="45720" rIns="91440" bIns="45720" rtlCol="0" anchor="b">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en-US" altLang="ja-JP" sz="1600" dirty="0"/>
              <a:t>P.5</a:t>
            </a:r>
            <a:endParaRPr lang="ja-JP" altLang="en-US" sz="1600" dirty="0"/>
          </a:p>
        </p:txBody>
      </p:sp>
    </p:spTree>
    <p:extLst>
      <p:ext uri="{BB962C8B-B14F-4D97-AF65-F5344CB8AC3E}">
        <p14:creationId xmlns:p14="http://schemas.microsoft.com/office/powerpoint/2010/main" val="3416874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35ACD-6C32-F9A1-509B-540357A04B85}"/>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5D121C96-2ADC-DADC-A8F5-101244F86CE8}"/>
              </a:ext>
            </a:extLst>
          </p:cNvPr>
          <p:cNvSpPr/>
          <p:nvPr/>
        </p:nvSpPr>
        <p:spPr>
          <a:xfrm>
            <a:off x="-1" y="-237995"/>
            <a:ext cx="237995" cy="954483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字幕 2">
            <a:extLst>
              <a:ext uri="{FF2B5EF4-FFF2-40B4-BE49-F238E27FC236}">
                <a16:creationId xmlns:a16="http://schemas.microsoft.com/office/drawing/2014/main" id="{CF0D1FFF-8DBF-0A5C-D7F8-7DEBEC06D5C2}"/>
              </a:ext>
            </a:extLst>
          </p:cNvPr>
          <p:cNvSpPr txBox="1">
            <a:spLocks/>
          </p:cNvSpPr>
          <p:nvPr/>
        </p:nvSpPr>
        <p:spPr>
          <a:xfrm>
            <a:off x="438411" y="3757809"/>
            <a:ext cx="6419589" cy="1503124"/>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endParaRPr lang="ja-JP" altLang="en-US" sz="2800" dirty="0"/>
          </a:p>
        </p:txBody>
      </p:sp>
      <p:sp>
        <p:nvSpPr>
          <p:cNvPr id="7" name="テキスト ボックス 6">
            <a:extLst>
              <a:ext uri="{FF2B5EF4-FFF2-40B4-BE49-F238E27FC236}">
                <a16:creationId xmlns:a16="http://schemas.microsoft.com/office/drawing/2014/main" id="{2349D38E-494C-1960-ABAD-3753E4C6B00A}"/>
              </a:ext>
            </a:extLst>
          </p:cNvPr>
          <p:cNvSpPr txBox="1"/>
          <p:nvPr/>
        </p:nvSpPr>
        <p:spPr>
          <a:xfrm>
            <a:off x="438411" y="4231657"/>
            <a:ext cx="6601216" cy="1446550"/>
          </a:xfrm>
          <a:prstGeom prst="rect">
            <a:avLst/>
          </a:prstGeom>
          <a:noFill/>
        </p:spPr>
        <p:txBody>
          <a:bodyPr wrap="square" rtlCol="0">
            <a:spAutoFit/>
          </a:bodyPr>
          <a:lstStyle/>
          <a:p>
            <a:r>
              <a:rPr lang="ja-JP" altLang="en-US" sz="2800" dirty="0"/>
              <a:t>私たちは、</a:t>
            </a:r>
            <a:endParaRPr lang="en-US" altLang="ja-JP" sz="2800" dirty="0"/>
          </a:p>
          <a:p>
            <a:r>
              <a:rPr lang="en-US" altLang="ja-JP" sz="2800" dirty="0"/>
              <a:t>2050</a:t>
            </a:r>
            <a:r>
              <a:rPr lang="ja-JP" altLang="en-US" sz="2800" dirty="0"/>
              <a:t>年「ゼロカーボン北海道」達成に向け、</a:t>
            </a:r>
            <a:r>
              <a:rPr lang="ja-JP" altLang="en-US" sz="3200" b="1" dirty="0">
                <a:solidFill>
                  <a:schemeClr val="accent1">
                    <a:lumMod val="60000"/>
                    <a:lumOff val="40000"/>
                  </a:schemeClr>
                </a:solidFill>
              </a:rPr>
              <a:t>防水工事</a:t>
            </a:r>
            <a:r>
              <a:rPr lang="ja-JP" altLang="en-US" sz="2800" dirty="0"/>
              <a:t>にて貢献いたします</a:t>
            </a:r>
            <a:r>
              <a:rPr lang="ja-JP" altLang="en-US" sz="2400" dirty="0"/>
              <a:t>。</a:t>
            </a:r>
          </a:p>
        </p:txBody>
      </p:sp>
      <p:pic>
        <p:nvPicPr>
          <p:cNvPr id="9" name="図 8" descr="ロゴ が含まれている画像&#10;&#10;AI 生成コンテンツは誤りを含む可能性があります。">
            <a:extLst>
              <a:ext uri="{FF2B5EF4-FFF2-40B4-BE49-F238E27FC236}">
                <a16:creationId xmlns:a16="http://schemas.microsoft.com/office/drawing/2014/main" id="{72FE411F-4A21-1548-BE6B-8B1CBFBF1B70}"/>
              </a:ext>
            </a:extLst>
          </p:cNvPr>
          <p:cNvPicPr>
            <a:picLocks noChangeAspect="1"/>
          </p:cNvPicPr>
          <p:nvPr/>
        </p:nvPicPr>
        <p:blipFill>
          <a:blip r:embed="rId2"/>
          <a:stretch>
            <a:fillRect/>
          </a:stretch>
        </p:blipFill>
        <p:spPr>
          <a:xfrm>
            <a:off x="2300130" y="2259707"/>
            <a:ext cx="2257740" cy="1971950"/>
          </a:xfrm>
          <a:prstGeom prst="rect">
            <a:avLst/>
          </a:prstGeom>
        </p:spPr>
      </p:pic>
      <p:sp>
        <p:nvSpPr>
          <p:cNvPr id="10" name="字幕 2">
            <a:extLst>
              <a:ext uri="{FF2B5EF4-FFF2-40B4-BE49-F238E27FC236}">
                <a16:creationId xmlns:a16="http://schemas.microsoft.com/office/drawing/2014/main" id="{1E1CECCF-969D-F863-562F-50512572A5EC}"/>
              </a:ext>
            </a:extLst>
          </p:cNvPr>
          <p:cNvSpPr txBox="1">
            <a:spLocks/>
          </p:cNvSpPr>
          <p:nvPr/>
        </p:nvSpPr>
        <p:spPr>
          <a:xfrm>
            <a:off x="2554265" y="7765359"/>
            <a:ext cx="3534950" cy="380735"/>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2000" dirty="0"/>
              <a:t>北海道防水改修事業協同組合</a:t>
            </a:r>
            <a:endParaRPr lang="en-US" altLang="ja-JP" sz="2000" dirty="0"/>
          </a:p>
          <a:p>
            <a:pPr algn="l"/>
            <a:endParaRPr lang="ja-JP" altLang="en-US" sz="2800" dirty="0"/>
          </a:p>
        </p:txBody>
      </p:sp>
      <p:pic>
        <p:nvPicPr>
          <p:cNvPr id="11" name="Picture 2">
            <a:extLst>
              <a:ext uri="{FF2B5EF4-FFF2-40B4-BE49-F238E27FC236}">
                <a16:creationId xmlns:a16="http://schemas.microsoft.com/office/drawing/2014/main" id="{C9B6615C-E9EE-7092-35F3-A656EC52FE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4960" y="7612591"/>
            <a:ext cx="1295170" cy="533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図 12" descr="挿絵, 抽象 が含まれている画像&#10;&#10;AI 生成コンテンツは誤りを含む可能性があります。">
            <a:extLst>
              <a:ext uri="{FF2B5EF4-FFF2-40B4-BE49-F238E27FC236}">
                <a16:creationId xmlns:a16="http://schemas.microsoft.com/office/drawing/2014/main" id="{B1805D29-B397-9B56-B793-DEE2707DA344}"/>
              </a:ext>
            </a:extLst>
          </p:cNvPr>
          <p:cNvPicPr>
            <a:picLocks noChangeAspect="1"/>
          </p:cNvPicPr>
          <p:nvPr/>
        </p:nvPicPr>
        <p:blipFill>
          <a:blip r:embed="rId4"/>
          <a:stretch>
            <a:fillRect/>
          </a:stretch>
        </p:blipFill>
        <p:spPr>
          <a:xfrm>
            <a:off x="1004960" y="8306098"/>
            <a:ext cx="1295170" cy="404914"/>
          </a:xfrm>
          <a:prstGeom prst="rect">
            <a:avLst/>
          </a:prstGeom>
        </p:spPr>
      </p:pic>
      <p:sp>
        <p:nvSpPr>
          <p:cNvPr id="14" name="字幕 2">
            <a:extLst>
              <a:ext uri="{FF2B5EF4-FFF2-40B4-BE49-F238E27FC236}">
                <a16:creationId xmlns:a16="http://schemas.microsoft.com/office/drawing/2014/main" id="{A316449F-ADCD-8E68-4099-92D37E14A150}"/>
              </a:ext>
            </a:extLst>
          </p:cNvPr>
          <p:cNvSpPr txBox="1">
            <a:spLocks/>
          </p:cNvSpPr>
          <p:nvPr/>
        </p:nvSpPr>
        <p:spPr>
          <a:xfrm>
            <a:off x="2554265" y="8330277"/>
            <a:ext cx="3534950" cy="380735"/>
          </a:xfrm>
          <a:prstGeom prst="rect">
            <a:avLst/>
          </a:prstGeom>
        </p:spPr>
        <p:txBody>
          <a:bodyPr vert="horz" lIns="91440" tIns="45720" rIns="91440" bIns="45720" rtlCol="0">
            <a:normAutofit fontScale="70000" lnSpcReduction="20000"/>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2800" dirty="0"/>
              <a:t>田島ルーフィング株式会社</a:t>
            </a:r>
          </a:p>
        </p:txBody>
      </p:sp>
      <p:sp>
        <p:nvSpPr>
          <p:cNvPr id="2" name="字幕 2">
            <a:extLst>
              <a:ext uri="{FF2B5EF4-FFF2-40B4-BE49-F238E27FC236}">
                <a16:creationId xmlns:a16="http://schemas.microsoft.com/office/drawing/2014/main" id="{A928E1BF-4534-17DA-3DAF-DFA516771262}"/>
              </a:ext>
            </a:extLst>
          </p:cNvPr>
          <p:cNvSpPr txBox="1">
            <a:spLocks/>
          </p:cNvSpPr>
          <p:nvPr/>
        </p:nvSpPr>
        <p:spPr>
          <a:xfrm>
            <a:off x="5853040" y="8603452"/>
            <a:ext cx="1400314" cy="540103"/>
          </a:xfrm>
          <a:prstGeom prst="rect">
            <a:avLst/>
          </a:prstGeom>
          <a:noFill/>
          <a:ln>
            <a:noFill/>
          </a:ln>
        </p:spPr>
        <p:txBody>
          <a:bodyPr vert="horz" lIns="91440" tIns="45720" rIns="91440" bIns="45720" rtlCol="0" anchor="b">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en-US" altLang="ja-JP" sz="1600" dirty="0"/>
              <a:t>Vol.1</a:t>
            </a:r>
            <a:endParaRPr lang="ja-JP" altLang="en-US" sz="1600" dirty="0"/>
          </a:p>
        </p:txBody>
      </p:sp>
    </p:spTree>
    <p:extLst>
      <p:ext uri="{BB962C8B-B14F-4D97-AF65-F5344CB8AC3E}">
        <p14:creationId xmlns:p14="http://schemas.microsoft.com/office/powerpoint/2010/main" val="258979792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8FE885ACB1B824DB5541D3C539EBD0A" ma:contentTypeVersion="4" ma:contentTypeDescription="新しいドキュメントを作成します。" ma:contentTypeScope="" ma:versionID="fc823e8a89d950421c165fb21493302b">
  <xsd:schema xmlns:xsd="http://www.w3.org/2001/XMLSchema" xmlns:xs="http://www.w3.org/2001/XMLSchema" xmlns:p="http://schemas.microsoft.com/office/2006/metadata/properties" xmlns:ns3="ae5176e6-1da0-46c6-b95c-60040f0f3c86" targetNamespace="http://schemas.microsoft.com/office/2006/metadata/properties" ma:root="true" ma:fieldsID="d6e8c82772dd0d42a7b4120c2d88ff76" ns3:_="">
    <xsd:import namespace="ae5176e6-1da0-46c6-b95c-60040f0f3c86"/>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5176e6-1da0-46c6-b95c-60040f0f3c86"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4477A2-E58F-47DA-867D-BC7A938268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5176e6-1da0-46c6-b95c-60040f0f3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3357DC-B8AC-42A7-A49A-D8AA59AF3725}">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ae5176e6-1da0-46c6-b95c-60040f0f3c86"/>
    <ds:schemaRef ds:uri="http://purl.org/dc/elements/1.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F0832BA4-C07B-4DC8-9EF9-67EC4A83E9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535</TotalTime>
  <Words>1111</Words>
  <Application>Microsoft Office PowerPoint</Application>
  <PresentationFormat>画面に合わせる (4:3)</PresentationFormat>
  <Paragraphs>70</Paragraphs>
  <Slides>8</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8</vt:i4>
      </vt:variant>
    </vt:vector>
  </HeadingPairs>
  <TitlesOfParts>
    <vt:vector size="12" baseType="lpstr">
      <vt:lpstr>Aptos</vt:lpstr>
      <vt:lpstr>Aptos Display</vt:lpstr>
      <vt:lpstr>Arial</vt:lpstr>
      <vt:lpstr>Office テーマ</vt:lpstr>
      <vt:lpstr> </vt:lpstr>
      <vt:lpstr>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杉本 牧彌</dc:creator>
  <cp:lastModifiedBy>杉本 牧彌</cp:lastModifiedBy>
  <cp:revision>24</cp:revision>
  <cp:lastPrinted>2025-12-24T06:51:04Z</cp:lastPrinted>
  <dcterms:created xsi:type="dcterms:W3CDTF">2025-12-16T23:43:17Z</dcterms:created>
  <dcterms:modified xsi:type="dcterms:W3CDTF">2026-01-14T06:12:08Z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0x010100D8FE885ACB1B824DB5541D3C539EBD0A</vt:lpwstr>
  </property>
</Properties>
</file>